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454658c232044a1" /><Relationship Type="http://schemas.openxmlformats.org/officeDocument/2006/relationships/extended-properties" Target="/docProps/app.xml" Id="Rb8f1ec38cea44584" /><Relationship Type="http://schemas.openxmlformats.org/officeDocument/2006/relationships/officeDocument" Target="/ppt/presentation.xml" Id="Rbbece906a66e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d9a90ae514944"/>
  </p:sldMasterIdLst>
  <p:notesMasterIdLst>
    <p:notesMasterId xmlns:r="http://schemas.openxmlformats.org/officeDocument/2006/relationships" r:id="R8a9aab2aad6e4961"/>
  </p:notesMasterIdLst>
  <p:sldIdLst>
    <p:sldId xmlns:r="http://schemas.openxmlformats.org/officeDocument/2006/relationships" id="256" r:id="Rfb67478ef75b49b6"/>
  </p:sldIdLst>
  <p:sldSz cx="7559675" cy="10691813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360045" cy="360045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8e4409680be433f" /><Relationship Type="http://schemas.openxmlformats.org/officeDocument/2006/relationships/slideMaster" Target="/ppt/slideMasters/slideMaster1.xml" Id="Re02d9a90ae514944" /><Relationship Type="http://schemas.openxmlformats.org/officeDocument/2006/relationships/notesMaster" Target="/ppt/notesMasters/notesMaster1.xml" Id="R8a9aab2aad6e4961" /><Relationship Type="http://schemas.openxmlformats.org/officeDocument/2006/relationships/presProps" Target="/ppt/presProps.xml" Id="Rf2733b30a155453e" /><Relationship Type="http://schemas.openxmlformats.org/officeDocument/2006/relationships/viewProps" Target="/ppt/viewProps.xml" Id="Rd79fce6eae0d4e3e" /><Relationship Type="http://schemas.openxmlformats.org/officeDocument/2006/relationships/tableStyles" Target="/ppt/tableStyles.xml" Id="R6ca3d4990ad64dfd" /><Relationship Type="http://schemas.openxmlformats.org/officeDocument/2006/relationships/slide" Target="/ppt/slides/slide1.xml" Id="Rfb67478ef75b49b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e83b6db0cf2420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251b1468b64490e" /><Relationship Type="http://schemas.openxmlformats.org/officeDocument/2006/relationships/notesMaster" Target="/ppt/notesMasters/notesMaster1.xml" Id="R4c1ee4f1e2ed488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利用者さん・ご家族向けサービス紹介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a7f7d7c5d4c2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24a1863aa427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06368088d4dc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76ddd47704f7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b0b1b6bd94d1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57bf2227d4b0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96a76877b4b0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460f5bc644e8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ca89fa1f24af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8d087a20246e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a50fb280b49fa" /></Relationships>
</file>

<file path=ppt/slideLayouts/slideLayout1.xml><?xml version="1.0" encoding="utf-8"?>
<p:sldLayout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9F0BDEB-6BE0-476C-BE65-8E9145700EE8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566976" y="1749795"/>
            <a:ext cx="6425724" cy="3722335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4960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A709BE44-7B63-4DA7-9136-9E8E09E9CDE4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944960" y="5615678"/>
            <a:ext cx="5669756" cy="2581379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 xmlns:a="http://schemas.openxmlformats.org/drawingml/2006/main">
            <a:r>
              <a:t>マスター サブタイトルの書式設定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3366BD2-85DA-479E-8C8B-B4B308D3531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BFC70A5-3825-4339-9EE0-D794F4F9C9C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710A5EA-1C83-49DA-BC30-9683E0C64B5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A1F21FD-33FF-4123-9FD0-FD258ECD9C7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33536273-E728-494A-A92A-44C7EAFCA94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290F53D-B10C-4779-927E-6EC45BB8114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58E6E2A-B1CF-41CE-9A11-B69FFBEE713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1C2E8FC-A6AC-4513-862A-BD403D8890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809D047C-01E6-46AC-B9D0-D85506DE805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409893" y="569240"/>
            <a:ext cx="1630055" cy="9060817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E1324875-4027-43CB-86E8-0F374D23C4C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9728" y="569240"/>
            <a:ext cx="4795669" cy="9060817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B148506-1742-4A35-AC9F-49D360B6473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9989E9-D9B8-40A0-8505-24A5BA71078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D45CDFC-D52B-43FF-93FD-6B2DC2E55AB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F6A94D7-34BD-41C0-B555-13FFEA160F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513E4DD-CAAE-4843-B3CA-6CAA78E7308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71B470F-2FCB-4D2C-BA83-CBD509F46E9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7505571-B578-486B-B028-29A71638836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4BA5192-A598-4E25-927D-6D37EC3B57F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D9D0773-BF61-4226-9193-D30800B9D39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15791" y="2665532"/>
            <a:ext cx="6520220" cy="444749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4960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CB937F0-393E-4C86-A530-CAA22F47546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5791" y="7155103"/>
            <a:ext cx="6520220" cy="233883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3B57900-89CA-4FBA-B9AA-F6F8AF78BD3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485A89C-8154-41E7-BFB0-ACB49924C1B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954E8C0-9BB9-437A-A53B-EA0240B91D0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D87DE80-55BB-42E9-B9A7-D0182CC78AE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49ADEA2-C9A6-4670-BDED-2A6D7AA4D8A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9728" y="2846200"/>
            <a:ext cx="3212862" cy="6783857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E0778596-6494-4AB5-945B-3EB9C155594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3827085" y="2846200"/>
            <a:ext cx="3212862" cy="6783857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33905AA-3CF5-4924-909D-70732ECA619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BFC27A0-B02A-44EE-8CB1-42D60107A40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53CEF94F-93A7-49B1-940E-2A74A1F96E6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759F292-7B9F-4196-86F1-4DD918D3395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569242"/>
            <a:ext cx="6520220" cy="206659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C79E-A0FB-437A-B4E0-AD9D8738FB6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20713" y="2620980"/>
            <a:ext cx="3198096" cy="128450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95A5500B-CACA-43E8-8337-9404F0AED77D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520713" y="3905482"/>
            <a:ext cx="3198096" cy="574437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30FD2990-9FE6-4EA3-9148-B546937732C1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3827086" y="2620980"/>
            <a:ext cx="3213847" cy="128450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4E83B413-4ADB-426D-B701-5811D5399A3B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3827086" y="3905482"/>
            <a:ext cx="3213847" cy="574437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4D726FA-07B8-4CAF-A3E0-F709E1FA3A8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73444B5F-AAF8-4C4B-AB2F-BD45BA812FB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B753D52-AE42-43BC-A811-783836101E2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05E741C-20E5-412B-BEB2-3D0250F9AD6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D0F6F0A0-4AEF-45BC-808E-1628BBA8D38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5C516B68-CC1F-4C56-95B2-11DA6ACB3AB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CBF3E487-CF65-4DA0-8C01-B303AE09B33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009140C3-760E-4939-A287-A0A4F98CC37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E5C0B248-92BB-40F6-A286-C7195FCA317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F17F238A-8D6B-4EBA-8547-4BF2751291F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1C629A8-BC8A-4FDF-9B72-3A368B83F03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712788"/>
            <a:ext cx="2438192" cy="249475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2645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4C781B-7FE3-470F-B726-E64F2B4C829C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213847" y="1539425"/>
            <a:ext cx="3827085" cy="7598117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645"/>
            </a:lvl1pPr>
            <a:lvl2pPr>
              <a:buNone/>
              <a:defRPr sz="2315"/>
            </a:lvl2pPr>
            <a:lvl3pPr>
              <a:buNone/>
              <a:defRPr sz="1984"/>
            </a:lvl3pPr>
            <a:lvl4pPr>
              <a:buNone/>
              <a:defRPr sz="1653"/>
            </a:lvl4pPr>
            <a:lvl5pPr>
              <a:buNone/>
              <a:defRPr sz="1653"/>
            </a:lvl5pPr>
            <a:lvl6pPr>
              <a:buNone/>
              <a:defRPr sz="1653"/>
            </a:lvl6pPr>
            <a:lvl7pPr>
              <a:buNone/>
              <a:defRPr sz="1653"/>
            </a:lvl7pPr>
            <a:lvl8pPr>
              <a:buNone/>
              <a:defRPr sz="1653"/>
            </a:lvl8pPr>
            <a:lvl9pPr>
              <a:buNone/>
              <a:defRPr sz="1653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37E80749-E712-4515-9CF1-451D4CAC3B51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520712" y="3207544"/>
            <a:ext cx="2438192" cy="594237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2FD1DC6-CF0D-4A51-9E35-135FD06C3FF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614C815-4755-4B9B-9E62-47BC514C8C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4606DE5B-9F73-478C-BCD1-58CBE22C13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78DECA6-EC2A-4F6E-A412-9640FB498D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712788"/>
            <a:ext cx="2438192" cy="249475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2645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2F9C6770-DD10-4A9B-A0DC-E116FA587014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3213847" y="1539425"/>
            <a:ext cx="3827085" cy="7598117"/>
          </a:xfrm>
        </p:spPr>
        <p:txBody>
          <a:bodyPr xmlns:a="http://schemas.openxmlformats.org/drawingml/2006/main" anchor="t"/>
          <a:lstStyle xmlns:a="http://schemas.openxmlformats.org/drawingml/2006/main"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 xmlns:a="http://schemas.openxmlformats.org/drawingml/2006/main">
            <a:r>
              <a:t>アイコンをクリックして図を追加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2B2A6A04-9BB7-41C1-9A0D-F25CB0D4117A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520712" y="3207544"/>
            <a:ext cx="2438192" cy="594237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1542F3F-4287-476C-9044-195E54EFE55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5F55C7C-153E-484D-A15C-8DDCCABE7DF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736195E-AC12-408B-BEB9-834658E139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fd82561edad4037" /><Relationship Type="http://schemas.openxmlformats.org/officeDocument/2006/relationships/slideLayout" Target="/ppt/slideLayouts/slideLayout1.xml" Id="R527975b905ed4be9" /><Relationship Type="http://schemas.openxmlformats.org/officeDocument/2006/relationships/slideLayout" Target="/ppt/slideLayouts/slideLayout2.xml" Id="R6b03af955e824d04" /><Relationship Type="http://schemas.openxmlformats.org/officeDocument/2006/relationships/slideLayout" Target="/ppt/slideLayouts/slideLayout3.xml" Id="Rbc76d4c2ed1e4d25" /><Relationship Type="http://schemas.openxmlformats.org/officeDocument/2006/relationships/slideLayout" Target="/ppt/slideLayouts/slideLayout4.xml" Id="Raf45b4696f924770" /><Relationship Type="http://schemas.openxmlformats.org/officeDocument/2006/relationships/slideLayout" Target="/ppt/slideLayouts/slideLayout5.xml" Id="R4e198bc7e9454c42" /><Relationship Type="http://schemas.openxmlformats.org/officeDocument/2006/relationships/slideLayout" Target="/ppt/slideLayouts/slideLayout6.xml" Id="R9898fa73ad2741ff" /><Relationship Type="http://schemas.openxmlformats.org/officeDocument/2006/relationships/slideLayout" Target="/ppt/slideLayouts/slideLayout7.xml" Id="Re3d88931f7db4535" /><Relationship Type="http://schemas.openxmlformats.org/officeDocument/2006/relationships/slideLayout" Target="/ppt/slideLayouts/slideLayout8.xml" Id="Rbe968e66adb44f96" /><Relationship Type="http://schemas.openxmlformats.org/officeDocument/2006/relationships/slideLayout" Target="/ppt/slideLayouts/slideLayout9.xml" Id="Rf40ec40038fd4e17" /><Relationship Type="http://schemas.openxmlformats.org/officeDocument/2006/relationships/slideLayout" Target="/ppt/slideLayouts/slideLayout10.xml" Id="Ref9c3a24bbf54e40" /><Relationship Type="http://schemas.openxmlformats.org/officeDocument/2006/relationships/slideLayout" Target="/ppt/slideLayouts/slideLayout11.xml" Id="R8f4d1014cb9f479d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4639EA66-C38A-4A03-A033-921CF27E763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19728" y="569242"/>
            <a:ext cx="6520220" cy="206659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52BC361-4DE0-4555-AC47-DFE48ABBE73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9728" y="2846200"/>
            <a:ext cx="6520220" cy="678385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753A628-A161-4BB4-A394-FD3A42D75CB4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519728" y="9909729"/>
            <a:ext cx="1700927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D7D48F8-61DB-4AD8-80D5-EDA9F4061A91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2504143" y="9909729"/>
            <a:ext cx="2551390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7DBA2BE-BF22-4407-A95C-A139152769A7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5339020" y="9909729"/>
            <a:ext cx="1700927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975b905ed4be9"/>
    <p:sldLayoutId xmlns:r="http://schemas.openxmlformats.org/officeDocument/2006/relationships" id="2147483650" r:id="R6b03af955e824d04"/>
    <p:sldLayoutId xmlns:r="http://schemas.openxmlformats.org/officeDocument/2006/relationships" id="2147483651" r:id="Rbc76d4c2ed1e4d25"/>
    <p:sldLayoutId xmlns:r="http://schemas.openxmlformats.org/officeDocument/2006/relationships" id="2147483652" r:id="Raf45b4696f924770"/>
    <p:sldLayoutId xmlns:r="http://schemas.openxmlformats.org/officeDocument/2006/relationships" id="2147483653" r:id="R4e198bc7e9454c42"/>
    <p:sldLayoutId xmlns:r="http://schemas.openxmlformats.org/officeDocument/2006/relationships" id="2147483654" r:id="R9898fa73ad2741ff"/>
    <p:sldLayoutId xmlns:r="http://schemas.openxmlformats.org/officeDocument/2006/relationships" id="2147483655" r:id="Re3d88931f7db4535"/>
    <p:sldLayoutId xmlns:r="http://schemas.openxmlformats.org/officeDocument/2006/relationships" id="2147483656" r:id="Rbe968e66adb44f96"/>
    <p:sldLayoutId xmlns:r="http://schemas.openxmlformats.org/officeDocument/2006/relationships" id="2147483657" r:id="Rf40ec40038fd4e17"/>
    <p:sldLayoutId xmlns:r="http://schemas.openxmlformats.org/officeDocument/2006/relationships" id="2147483658" r:id="Ref9c3a24bbf54e40"/>
    <p:sldLayoutId xmlns:r="http://schemas.openxmlformats.org/officeDocument/2006/relationships" id="2147483659" r:id="R8f4d1014cb9f479d"/>
  </p:sldLayoutIdLst>
  <p:txStyles>
    <p:titleStyle>
      <a:lvl1pPr xmlns:a="http://schemas.openxmlformats.org/drawingml/2006/main" algn="l" defTabSz="755934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188984" indent="-188984" algn="l" defTabSz="755934">
        <a:lnSpc>
          <a:spcPct val="90000"/>
        </a:lnSpc>
        <a:spcBef>
          <a:spcPts val="827"/>
        </a:spcBef>
        <a:buFont typeface="Arial"/>
        <a:buChar char="•"/>
        <a:defRPr sz="2315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566951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984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44918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653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22885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700853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078820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456787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2834754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212722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377967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755934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133902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511869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1889836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267803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2645771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023738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0f44a8efc7f4e09" /><Relationship Type="http://schemas.openxmlformats.org/officeDocument/2006/relationships/image" Target="/ppt/media/image.png" Id="Re81b22aae2424d92" /><Relationship Type="http://schemas.openxmlformats.org/officeDocument/2006/relationships/image" Target="/ppt/media/image2.png" Id="R251040963c6442ce" /><Relationship Type="http://schemas.openxmlformats.org/officeDocument/2006/relationships/image" Target="/ppt/media/image3.png" Id="R397fa60044514afc" /><Relationship Type="http://schemas.openxmlformats.org/officeDocument/2006/relationships/image" Target="/ppt/media/image4.png" Id="Rf2b795b1f3474aec" /><Relationship Type="http://schemas.openxmlformats.org/officeDocument/2006/relationships/image" Target="/ppt/media/image5.png" Id="Re8b83100f6074f6e" /><Relationship Type="http://schemas.openxmlformats.org/officeDocument/2006/relationships/image" Target="/ppt/media/image6.png" Id="R288a2d224b054f12" /><Relationship Type="http://schemas.openxmlformats.org/officeDocument/2006/relationships/image" Target="/ppt/media/image7.png" Id="Rb4239cdd9b254507" /><Relationship Type="http://schemas.openxmlformats.org/officeDocument/2006/relationships/image" Target="/ppt/media/image8.png" Id="R7f780c7abcad44a4" /><Relationship Type="http://schemas.openxmlformats.org/officeDocument/2006/relationships/notesSlide" Target="/ppt/notesSlides/notesSlide1.xml" Id="Re0d3af624951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正方形/長方形 40">
            <a:extLst xmlns:a="http://schemas.openxmlformats.org/drawingml/2006/main">
              <a:ext uri="{FF2B5EF4-FFF2-40B4-BE49-F238E27FC236}">
                <a16:creationId xmlns:a16="http://schemas.microsoft.com/office/drawing/2014/main" id="{2135D441-044F-2A8A-8201-9F3CB2311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325" y="0"/>
            <a:ext cx="7560000" cy="25927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6FF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pic>
        <p:nvPicPr>
          <p:cNvPr id="90" name="図 3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1b22aae2424d9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1205889"/>
            <a:ext cx="7559675" cy="1433209"/>
          </a:xfrm>
          <a:prstGeom xmlns:a="http://schemas.openxmlformats.org/drawingml/2006/main" prst="rect">
            <a:avLst/>
          </a:prstGeom>
        </p:spPr>
      </p:pic>
      <p:sp>
        <p:nvSpPr>
          <p:cNvPr id="2" name="正方形/長方形 1">
            <a:extLst xmlns:a="http://schemas.openxmlformats.org/drawingml/2006/main">
              <a:ext uri="{FF2B5EF4-FFF2-40B4-BE49-F238E27FC236}">
                <a16:creationId xmlns:a16="http://schemas.microsoft.com/office/drawing/2014/main" id="{568C0450-3C5F-4F2B-5D00-427859100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325" y="9323813"/>
            <a:ext cx="7560000" cy="136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1A4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テキスト ボックス 2">
            <a:extLst xmlns:a="http://schemas.openxmlformats.org/drawingml/2006/main">
              <a:ext uri="{FF2B5EF4-FFF2-40B4-BE49-F238E27FC236}">
                <a16:creationId xmlns:a16="http://schemas.microsoft.com/office/drawing/2014/main" id="{327360ED-FA4D-4C9F-B602-9D764915D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9765" y="9558008"/>
            <a:ext cx="2273032" cy="56425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〒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000-0000</a:t>
            </a:r>
          </a:p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〇〇都〇〇市〇〇区〇〇町</a:t>
            </a:r>
            <a:endParaRPr sz="1000" b="1">
              <a:solidFill>
                <a:schemeClr val="bg1"/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丁目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00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番地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000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号</a:t>
            </a:r>
          </a:p>
        </p:txBody>
      </p:sp>
      <p:sp>
        <p:nvSpPr>
          <p:cNvPr id="4" name="正方形/長方形 3">
            <a:extLst xmlns:a="http://schemas.openxmlformats.org/drawingml/2006/main">
              <a:ext uri="{FF2B5EF4-FFF2-40B4-BE49-F238E27FC236}">
                <a16:creationId xmlns:a16="http://schemas.microsoft.com/office/drawing/2014/main" id="{192AF701-9793-A283-4943-969729AD3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9806" y="9508514"/>
            <a:ext cx="900000" cy="900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QR</a:t>
            </a:r>
            <a:endParaRPr sz="1400" b="1">
              <a:solidFill>
                <a:schemeClr val="tx1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14" name="テキスト ボックス 13">
            <a:extLst xmlns:a="http://schemas.openxmlformats.org/drawingml/2006/main">
              <a:ext uri="{FF2B5EF4-FFF2-40B4-BE49-F238E27FC236}">
                <a16:creationId xmlns:a16="http://schemas.microsoft.com/office/drawing/2014/main" id="{3044364E-9BB2-88E1-7F71-91DF3A5CB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692" y="9719804"/>
            <a:ext cx="2789130" cy="5232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3400" b="1">
                <a:solidFill>
                  <a:schemeClr val="bg1"/>
                </a:solidFill>
              </a:rPr>
              <a:t>000-000-0000</a:t>
            </a:r>
            <a:endParaRPr sz="3400" b="1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 xmlns:a="http://schemas.openxmlformats.org/drawingml/2006/main">
              <a:ext uri="{FF2B5EF4-FFF2-40B4-BE49-F238E27FC236}">
                <a16:creationId xmlns:a16="http://schemas.microsoft.com/office/drawing/2014/main" id="{9898FD60-E385-B598-D18D-491A7300C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7524" y="10240667"/>
            <a:ext cx="1435273" cy="1538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9:00〜18:00(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平日</a:t>
            </a: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)</a:t>
            </a:r>
            <a:endParaRPr sz="1000" b="1">
              <a:solidFill>
                <a:schemeClr val="bg1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16" name="テキスト ボックス 15">
            <a:extLst xmlns:a="http://schemas.openxmlformats.org/drawingml/2006/main">
              <a:ext uri="{FF2B5EF4-FFF2-40B4-BE49-F238E27FC236}">
                <a16:creationId xmlns:a16="http://schemas.microsoft.com/office/drawing/2014/main" id="{0B0894FF-FB83-CE91-75E7-F666C078C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669" y="9538081"/>
            <a:ext cx="3518152" cy="2154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400" b="1">
                <a:solidFill>
                  <a:schemeClr val="bg1"/>
                </a:solidFill>
              </a:rPr>
              <a:t>まずはお気軽にお問い合わせください</a:t>
            </a:r>
          </a:p>
        </p:txBody>
      </p:sp>
      <p:sp>
        <p:nvSpPr>
          <p:cNvPr id="17" name="テキスト ボックス 16">
            <a:extLst xmlns:a="http://schemas.openxmlformats.org/drawingml/2006/main">
              <a:ext uri="{FF2B5EF4-FFF2-40B4-BE49-F238E27FC236}">
                <a16:creationId xmlns:a16="http://schemas.microsoft.com/office/drawing/2014/main" id="{D93FDD3A-88E8-00AF-9279-A3632C156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869" y="10221737"/>
            <a:ext cx="3518152" cy="24622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1600" b="1">
                <a:solidFill>
                  <a:schemeClr val="bg1"/>
                </a:solidFill>
              </a:rPr>
              <a:t>〇〇〇〇〇〇〇〇ステーション</a:t>
            </a:r>
          </a:p>
        </p:txBody>
      </p:sp>
      <p:sp>
        <p:nvSpPr>
          <p:cNvPr id="18" name="角丸四角形 17">
            <a:extLst xmlns:a="http://schemas.openxmlformats.org/drawingml/2006/main">
              <a:ext uri="{FF2B5EF4-FFF2-40B4-BE49-F238E27FC236}">
                <a16:creationId xmlns:a16="http://schemas.microsoft.com/office/drawing/2014/main" id="{682A54E0-4647-51B8-3A11-66675B036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775" y="9806145"/>
            <a:ext cx="646287" cy="3509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>
                <a:solidFill>
                  <a:srgbClr val="1E41A4"/>
                </a:solidFill>
              </a:rPr>
              <a:t>TEL</a:t>
            </a:r>
            <a:endParaRPr>
              <a:solidFill>
                <a:srgbClr val="1E41A4"/>
              </a:solidFill>
            </a:endParaRPr>
          </a:p>
        </p:txBody>
      </p:sp>
      <p:sp>
        <p:nvSpPr>
          <p:cNvPr id="19" name="角丸四角形 18">
            <a:extLst xmlns:a="http://schemas.openxmlformats.org/drawingml/2006/main">
              <a:ext uri="{FF2B5EF4-FFF2-40B4-BE49-F238E27FC236}">
                <a16:creationId xmlns:a16="http://schemas.microsoft.com/office/drawing/2014/main" id="{4DD72A97-0B0A-480B-832A-9D5C6F3A3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2104" y="10200156"/>
            <a:ext cx="748514" cy="25950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>
                <a:solidFill>
                  <a:srgbClr val="1E41A4"/>
                </a:solidFill>
              </a:rPr>
              <a:t>営業時間</a:t>
            </a:r>
            <a:endParaRPr sz="1000">
              <a:solidFill>
                <a:srgbClr val="1E41A4"/>
              </a:solidFill>
            </a:endParaRPr>
          </a:p>
        </p:txBody>
      </p:sp>
      <p:sp>
        <p:nvSpPr>
          <p:cNvPr id="23" name="テキスト ボックス 22">
            <a:extLst xmlns:a="http://schemas.openxmlformats.org/drawingml/2006/main">
              <a:ext uri="{FF2B5EF4-FFF2-40B4-BE49-F238E27FC236}">
                <a16:creationId xmlns:a16="http://schemas.microsoft.com/office/drawing/2014/main" id="{07A107E0-7FE2-99D2-791E-231C2B713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7214" y="1707448"/>
            <a:ext cx="4069252" cy="5693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600"/>
              </a:spcBef>
              <a:buNone/>
            </a:pPr>
            <a:r>
              <a:rPr sz="1600">
                <a:latin typeface="Yu Gothic"/>
                <a:ea typeface="Yu Gothic"/>
                <a:cs typeface="Yu Gothic"/>
              </a:rPr>
              <a:t>看護師がご自宅に訪問し、</a:t>
            </a:r>
            <a:endParaRPr sz="1600"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spcBef>
                <a:spcPts val="600"/>
              </a:spcBef>
              <a:buNone/>
            </a:pPr>
            <a:r>
              <a:rPr sz="1600">
                <a:latin typeface="Yu Gothic"/>
                <a:ea typeface="Yu Gothic"/>
                <a:cs typeface="Yu Gothic"/>
              </a:rPr>
              <a:t>療養・介護のサポートを行います。</a:t>
            </a:r>
          </a:p>
        </p:txBody>
      </p:sp>
      <p:sp>
        <p:nvSpPr>
          <p:cNvPr id="26" name="テキスト ボックス 25">
            <a:extLst xmlns:a="http://schemas.openxmlformats.org/drawingml/2006/main">
              <a:ext uri="{FF2B5EF4-FFF2-40B4-BE49-F238E27FC236}">
                <a16:creationId xmlns:a16="http://schemas.microsoft.com/office/drawing/2014/main" id="{F11ED171-30F6-EBC0-2D1F-076F62B73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669" y="980598"/>
            <a:ext cx="6138342" cy="61555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4000" b="1">
                <a:solidFill>
                  <a:srgbClr val="1E41A4"/>
                </a:solidFill>
                <a:latin typeface="Yu Gothic"/>
                <a:ea typeface="Yu Gothic"/>
                <a:cs typeface="Yu Gothic"/>
              </a:rPr>
              <a:t>〇〇〇〇ステーション</a:t>
            </a:r>
          </a:p>
        </p:txBody>
      </p:sp>
      <p:pic>
        <p:nvPicPr>
          <p:cNvPr id="102" name="図 3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1040963c6442c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24109" y="1661143"/>
            <a:ext cx="1792755" cy="1032321"/>
          </a:xfrm>
          <a:prstGeom xmlns:a="http://schemas.openxmlformats.org/drawingml/2006/main" prst="rect">
            <a:avLst/>
          </a:prstGeom>
        </p:spPr>
      </p:pic>
      <p:pic>
        <p:nvPicPr>
          <p:cNvPr id="103" name="図 3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7fa60044514af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88307" y="194668"/>
            <a:ext cx="926469" cy="2634541"/>
          </a:xfrm>
          <a:prstGeom xmlns:a="http://schemas.openxmlformats.org/drawingml/2006/main" prst="rect">
            <a:avLst/>
          </a:prstGeom>
        </p:spPr>
      </p:pic>
      <p:pic>
        <p:nvPicPr>
          <p:cNvPr id="104" name="図 3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b795b1f3474ae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28198" y="319952"/>
            <a:ext cx="890457" cy="2462048"/>
          </a:xfrm>
          <a:prstGeom xmlns:a="http://schemas.openxmlformats.org/drawingml/2006/main" prst="rect">
            <a:avLst/>
          </a:prstGeom>
        </p:spPr>
      </p:pic>
      <p:sp>
        <p:nvSpPr>
          <p:cNvPr id="42" name="角丸四角形 41">
            <a:extLst xmlns:a="http://schemas.openxmlformats.org/drawingml/2006/main">
              <a:ext uri="{FF2B5EF4-FFF2-40B4-BE49-F238E27FC236}">
                <a16:creationId xmlns:a16="http://schemas.microsoft.com/office/drawing/2014/main" id="{CD93CADD-811C-E007-3F60-586385889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1603" y="413728"/>
            <a:ext cx="3220474" cy="44846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E41A4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36000" tIns="36000" rIns="36000" bIns="360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 b="1"/>
              <a:t>訪問看護</a:t>
            </a:r>
          </a:p>
        </p:txBody>
      </p:sp>
      <p:sp>
        <p:nvSpPr>
          <p:cNvPr id="45" name="角丸四角形 44">
            <a:extLst xmlns:a="http://schemas.openxmlformats.org/drawingml/2006/main">
              <a:ext uri="{FF2B5EF4-FFF2-40B4-BE49-F238E27FC236}">
                <a16:creationId xmlns:a16="http://schemas.microsoft.com/office/drawing/2014/main" id="{AFA9882B-D43D-2E24-DE5C-A3F461EBD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585" y="7275224"/>
            <a:ext cx="6842125" cy="2006264"/>
          </a:xfrm>
          <a:prstGeom xmlns:a="http://schemas.openxmlformats.org/drawingml/2006/main" prst="roundRect">
            <a:avLst>
              <a:gd name="adj" fmla="val 4058"/>
            </a:avLst>
          </a:prstGeom>
          <a:solidFill xmlns:a="http://schemas.openxmlformats.org/drawingml/2006/main">
            <a:srgbClr val="FFFDE6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0000" tIns="216000" rIns="90000" bIns="72000" anchor="ctr">
            <a:spAutoFit/>
          </a:bodyPr>
          <a:lstStyle xmlns:a="http://schemas.openxmlformats.org/drawingml/2006/main"/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100" b="1">
                <a:solidFill>
                  <a:srgbClr val="1E41A4"/>
                </a:solidFill>
                <a:latin typeface="+mn-ea"/>
                <a:ea typeface="+mn-ea"/>
                <a:cs typeface="+mn-ea"/>
              </a:rPr>
              <a:t>Q.</a:t>
            </a:r>
            <a:r>
              <a:rPr sz="1100" b="1">
                <a:solidFill>
                  <a:srgbClr val="1E41A4"/>
                </a:solidFill>
                <a:latin typeface="+mn-ea"/>
                <a:ea typeface="+mn-ea"/>
                <a:cs typeface="+mn-ea"/>
              </a:rPr>
              <a:t>訪問看護は誰でも利用できますか？</a:t>
            </a:r>
            <a:endParaRPr sz="1100" b="1">
              <a:solidFill>
                <a:srgbClr val="1E41A4"/>
              </a:solidFill>
              <a:latin typeface="+mn-ea"/>
              <a:ea typeface="+mn-ea"/>
              <a:cs typeface="+mn-ea"/>
            </a:endParaRPr>
          </a:p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1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A.</a:t>
            </a:r>
            <a:r>
              <a:rPr sz="11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病気や障がいなどで、ご自宅での療養や生活にサポートが必要な方が対象です。年齢を問わず利用できますが、訪問看護の利用には主治医の指示が必要です。まずはお気軽にご相談ください。</a:t>
            </a:r>
            <a:endParaRPr sz="1100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100" b="1">
                <a:solidFill>
                  <a:srgbClr val="1E41A4"/>
                </a:solidFill>
                <a:latin typeface="+mn-ea"/>
                <a:ea typeface="+mn-ea"/>
                <a:cs typeface="+mn-ea"/>
              </a:rPr>
              <a:t>Q. 医療保険と介護保険、どちらを使いますか？</a:t>
            </a:r>
            <a:br/>
            <a:r>
              <a:rPr sz="11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A. ご年齢や病気、介護認定の状況などによって異なります。利用できる保険についてもお気軽にご相談ください。</a:t>
            </a:r>
            <a:endParaRPr sz="1100">
              <a:solidFill>
                <a:schemeClr val="tx1"/>
              </a:solidFill>
              <a:latin typeface="+mn-ea"/>
              <a:ea typeface="+mn-ea"/>
              <a:cs typeface="+mn-ea"/>
            </a:endParaRPr>
          </a:p>
          <a:p xmlns:a="http://schemas.openxmlformats.org/drawingml/2006/main">
            <a:pPr>
              <a:spcBef>
                <a:spcPts val="400"/>
              </a:spcBef>
              <a:buNone/>
            </a:pPr>
            <a:r>
              <a:rPr sz="1100" b="1">
                <a:solidFill>
                  <a:srgbClr val="1E41A4"/>
                </a:solidFill>
                <a:latin typeface="+mn-ea"/>
                <a:ea typeface="+mn-ea"/>
                <a:cs typeface="+mn-ea"/>
              </a:rPr>
              <a:t>Q. どのくらいの頻度で来てもらえますか？</a:t>
            </a:r>
            <a:br/>
            <a:r>
              <a:rPr sz="11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A. ご本人の状態や必要なケアに合わせて、主治医やケアマネジャーなどと相談しながら訪問回数を決めていきます。</a:t>
            </a:r>
          </a:p>
        </p:txBody>
      </p:sp>
      <p:sp>
        <p:nvSpPr>
          <p:cNvPr id="50" name="角丸四角形 49">
            <a:extLst xmlns:a="http://schemas.openxmlformats.org/drawingml/2006/main">
              <a:ext uri="{FF2B5EF4-FFF2-40B4-BE49-F238E27FC236}">
                <a16:creationId xmlns:a16="http://schemas.microsoft.com/office/drawing/2014/main" id="{487790A1-B16F-49CF-5686-7C335B24C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54" y="4818162"/>
            <a:ext cx="3264441" cy="1174232"/>
          </a:xfrm>
          <a:prstGeom xmlns:a="http://schemas.openxmlformats.org/drawingml/2006/main" prst="roundRect">
            <a:avLst>
              <a:gd name="adj" fmla="val 0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spAutoFit/>
          </a:bodyPr>
          <a:lstStyle xmlns:a="http://schemas.openxmlformats.org/drawingml/2006/main"/>
          <a:p xmlns:a="http://schemas.openxmlformats.org/drawingml/2006/main">
            <a:pPr marL="171450" indent="-171450">
              <a:lnSpc>
                <a:spcPct val="150000"/>
              </a:lnSpc>
              <a:buClr>
                <a:srgbClr val="1E41A4"/>
              </a:buClr>
              <a:buFont typeface="Wingdings"/>
              <a:buChar char="l"/>
            </a:pPr>
            <a:r>
              <a:rPr sz="1200">
                <a:solidFill>
                  <a:schemeClr val="tx1"/>
                </a:solidFill>
              </a:rPr>
              <a:t>健康状態の観察・服薬管理</a:t>
            </a:r>
            <a:endParaRPr sz="1200">
              <a:solidFill>
                <a:schemeClr val="tx1"/>
              </a:solidFill>
            </a:endParaRPr>
          </a:p>
          <a:p xmlns:a="http://schemas.openxmlformats.org/drawingml/2006/main">
            <a:pPr marL="171450" indent="-171450">
              <a:lnSpc>
                <a:spcPct val="150000"/>
              </a:lnSpc>
              <a:buClr>
                <a:srgbClr val="1E41A4"/>
              </a:buClr>
              <a:buFont typeface="Wingdings"/>
              <a:buChar char="l"/>
            </a:pPr>
            <a:r>
              <a:rPr sz="1200">
                <a:solidFill>
                  <a:schemeClr val="tx1"/>
                </a:solidFill>
              </a:rPr>
              <a:t>点滴や褥瘡などの医療処置</a:t>
            </a:r>
            <a:endParaRPr sz="1200">
              <a:solidFill>
                <a:schemeClr val="tx1"/>
              </a:solidFill>
            </a:endParaRPr>
          </a:p>
          <a:p xmlns:a="http://schemas.openxmlformats.org/drawingml/2006/main">
            <a:pPr marL="171450" indent="-171450">
              <a:lnSpc>
                <a:spcPct val="150000"/>
              </a:lnSpc>
              <a:buClr>
                <a:srgbClr val="1E41A4"/>
              </a:buClr>
              <a:buFont typeface="Wingdings"/>
              <a:buChar char="l"/>
            </a:pPr>
            <a:r>
              <a:rPr sz="1200">
                <a:solidFill>
                  <a:schemeClr val="tx1"/>
                </a:solidFill>
              </a:rPr>
              <a:t>清拭・入浴・排泄などの日常生活支援</a:t>
            </a:r>
            <a:endParaRPr sz="1200">
              <a:solidFill>
                <a:schemeClr val="tx1"/>
              </a:solidFill>
            </a:endParaRPr>
          </a:p>
          <a:p xmlns:a="http://schemas.openxmlformats.org/drawingml/2006/main">
            <a:pPr marL="171450" indent="-171450">
              <a:lnSpc>
                <a:spcPct val="150000"/>
              </a:lnSpc>
              <a:buClr>
                <a:srgbClr val="1E41A4"/>
              </a:buClr>
              <a:buFont typeface="Wingdings"/>
              <a:buChar char="l"/>
            </a:pPr>
            <a:r>
              <a:rPr sz="1200">
                <a:solidFill>
                  <a:schemeClr val="tx1"/>
                </a:solidFill>
              </a:rPr>
              <a:t>食事や栄養に関するサポート</a:t>
            </a:r>
            <a:endParaRPr sz="1200">
              <a:solidFill>
                <a:srgbClr val="1E41A4"/>
              </a:solidFill>
            </a:endParaRPr>
          </a:p>
        </p:txBody>
      </p:sp>
      <p:sp>
        <p:nvSpPr>
          <p:cNvPr id="51" name="テキスト ボックス 50">
            <a:extLst xmlns:a="http://schemas.openxmlformats.org/drawingml/2006/main">
              <a:ext uri="{FF2B5EF4-FFF2-40B4-BE49-F238E27FC236}">
                <a16:creationId xmlns:a16="http://schemas.microsoft.com/office/drawing/2014/main" id="{6832FC8E-AF1B-FE36-5806-FAE0AD76B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300" y="2781544"/>
            <a:ext cx="6138342" cy="30777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>
                <a:solidFill>
                  <a:srgbClr val="1E41A4"/>
                </a:solidFill>
                <a:latin typeface="Yu Gothic"/>
                <a:ea typeface="Yu Gothic"/>
                <a:cs typeface="Yu Gothic"/>
              </a:rPr>
              <a:t>訪問看護はこのような方がご利用いただけます</a:t>
            </a:r>
          </a:p>
        </p:txBody>
      </p:sp>
      <p:sp>
        <p:nvSpPr>
          <p:cNvPr id="52" name="テキスト ボックス 51">
            <a:extLst xmlns:a="http://schemas.openxmlformats.org/drawingml/2006/main">
              <a:ext uri="{FF2B5EF4-FFF2-40B4-BE49-F238E27FC236}">
                <a16:creationId xmlns:a16="http://schemas.microsoft.com/office/drawing/2014/main" id="{8808063B-1BA4-D2D7-70C8-803B8BA11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669" y="6215372"/>
            <a:ext cx="6138342" cy="30777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>
                <a:solidFill>
                  <a:srgbClr val="1E41A4"/>
                </a:solidFill>
                <a:latin typeface="Yu Gothic"/>
                <a:ea typeface="Yu Gothic"/>
                <a:cs typeface="Yu Gothic"/>
              </a:rPr>
              <a:t>ご利用開始までの流れ</a:t>
            </a:r>
          </a:p>
        </p:txBody>
      </p:sp>
      <p:sp>
        <p:nvSpPr>
          <p:cNvPr id="55" name="テキスト ボックス 54">
            <a:extLst xmlns:a="http://schemas.openxmlformats.org/drawingml/2006/main">
              <a:ext uri="{FF2B5EF4-FFF2-40B4-BE49-F238E27FC236}">
                <a16:creationId xmlns:a16="http://schemas.microsoft.com/office/drawing/2014/main" id="{9DD14B27-440D-6F1A-7156-44CC10BEC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775" y="3895240"/>
            <a:ext cx="1710000" cy="3693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>
                <a:latin typeface="Yu Gothic"/>
                <a:ea typeface="Yu Gothic"/>
                <a:cs typeface="Yu Gothic"/>
              </a:rPr>
              <a:t>ご自宅での療養を</a:t>
            </a:r>
            <a:endParaRPr sz="1200"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>
                <a:latin typeface="Yu Gothic"/>
                <a:ea typeface="Yu Gothic"/>
                <a:cs typeface="Yu Gothic"/>
              </a:rPr>
              <a:t>希望される方</a:t>
            </a:r>
          </a:p>
        </p:txBody>
      </p:sp>
      <p:sp>
        <p:nvSpPr>
          <p:cNvPr id="56" name="テキスト ボックス 55">
            <a:extLst xmlns:a="http://schemas.openxmlformats.org/drawingml/2006/main">
              <a:ext uri="{FF2B5EF4-FFF2-40B4-BE49-F238E27FC236}">
                <a16:creationId xmlns:a16="http://schemas.microsoft.com/office/drawing/2014/main" id="{4694A680-A0AA-2E80-B13C-09E2A4221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3648" y="3895240"/>
            <a:ext cx="1710000" cy="3693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>
                <a:latin typeface="Yu Gothic"/>
                <a:ea typeface="Yu Gothic"/>
                <a:cs typeface="Yu Gothic"/>
              </a:rPr>
              <a:t>退院後の生活に</a:t>
            </a:r>
            <a:endParaRPr sz="1200"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>
                <a:latin typeface="Yu Gothic"/>
                <a:ea typeface="Yu Gothic"/>
                <a:cs typeface="Yu Gothic"/>
              </a:rPr>
              <a:t>不安がある方</a:t>
            </a:r>
          </a:p>
        </p:txBody>
      </p:sp>
      <p:sp>
        <p:nvSpPr>
          <p:cNvPr id="57" name="テキスト ボックス 56">
            <a:extLst xmlns:a="http://schemas.openxmlformats.org/drawingml/2006/main">
              <a:ext uri="{FF2B5EF4-FFF2-40B4-BE49-F238E27FC236}">
                <a16:creationId xmlns:a16="http://schemas.microsoft.com/office/drawing/2014/main" id="{DAA554BD-08BF-1DD2-67BE-3BACB71F8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3859" y="3895240"/>
            <a:ext cx="1710000" cy="3693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>
                <a:latin typeface="Yu Gothic"/>
                <a:ea typeface="Yu Gothic"/>
                <a:cs typeface="Yu Gothic"/>
              </a:rPr>
              <a:t>認知症や精神面の</a:t>
            </a:r>
            <a:endParaRPr sz="1200"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>
                <a:latin typeface="Yu Gothic"/>
                <a:ea typeface="Yu Gothic"/>
                <a:cs typeface="Yu Gothic"/>
              </a:rPr>
              <a:t>ケアが必要な方</a:t>
            </a:r>
          </a:p>
        </p:txBody>
      </p:sp>
      <p:sp>
        <p:nvSpPr>
          <p:cNvPr id="58" name="テキスト ボックス 57">
            <a:extLst xmlns:a="http://schemas.openxmlformats.org/drawingml/2006/main">
              <a:ext uri="{FF2B5EF4-FFF2-40B4-BE49-F238E27FC236}">
                <a16:creationId xmlns:a16="http://schemas.microsoft.com/office/drawing/2014/main" id="{474C6057-3E39-51EF-DFE8-8961985CC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5514" y="4323317"/>
            <a:ext cx="979557" cy="12311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800">
                <a:latin typeface="Yu Gothic"/>
                <a:ea typeface="Yu Gothic"/>
                <a:cs typeface="Yu Gothic"/>
              </a:rPr>
              <a:t>※</a:t>
            </a:r>
            <a:r>
              <a:rPr sz="800">
                <a:latin typeface="Yu Gothic"/>
                <a:ea typeface="Yu Gothic"/>
                <a:cs typeface="Yu Gothic"/>
              </a:rPr>
              <a:t>一例です</a:t>
            </a:r>
          </a:p>
        </p:txBody>
      </p:sp>
      <p:sp>
        <p:nvSpPr>
          <p:cNvPr id="59" name="片側の 2 つの角を丸めた四角形 58">
            <a:extLst xmlns:a="http://schemas.openxmlformats.org/drawingml/2006/main">
              <a:ext uri="{FF2B5EF4-FFF2-40B4-BE49-F238E27FC236}">
                <a16:creationId xmlns:a16="http://schemas.microsoft.com/office/drawing/2014/main" id="{EAA0DE3C-7752-82FF-DDFF-2FFB443F6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330" y="4381669"/>
            <a:ext cx="3347987" cy="318091"/>
          </a:xfrm>
          <a:prstGeom xmlns:a="http://schemas.openxmlformats.org/drawingml/2006/main" prst="round2SameRect">
            <a:avLst/>
          </a:prstGeom>
          <a:solidFill xmlns:a="http://schemas.openxmlformats.org/drawingml/2006/main">
            <a:srgbClr val="0070C0">
              <a:alpha val="80000"/>
            </a:srgb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 sz="1600" b="1"/>
          </a:p>
        </p:txBody>
      </p:sp>
      <p:sp>
        <p:nvSpPr>
          <p:cNvPr id="60" name="片側の 2 つの角を丸めた四角形 59">
            <a:extLst xmlns:a="http://schemas.openxmlformats.org/drawingml/2006/main">
              <a:ext uri="{FF2B5EF4-FFF2-40B4-BE49-F238E27FC236}">
                <a16:creationId xmlns:a16="http://schemas.microsoft.com/office/drawing/2014/main" id="{C614582E-BFCB-628A-D424-E368167E1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073" y="4381669"/>
            <a:ext cx="3347987" cy="318091"/>
          </a:xfrm>
          <a:prstGeom xmlns:a="http://schemas.openxmlformats.org/drawingml/2006/main" prst="round2SameRect">
            <a:avLst/>
          </a:prstGeom>
          <a:solidFill xmlns:a="http://schemas.openxmlformats.org/drawingml/2006/main">
            <a:srgbClr val="0070C0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 sz="1600" b="1"/>
          </a:p>
        </p:txBody>
      </p:sp>
      <p:sp>
        <p:nvSpPr>
          <p:cNvPr id="61" name="片側の 2 つの角を丸めた四角形 60">
            <a:extLst xmlns:a="http://schemas.openxmlformats.org/drawingml/2006/main">
              <a:ext uri="{FF2B5EF4-FFF2-40B4-BE49-F238E27FC236}">
                <a16:creationId xmlns:a16="http://schemas.microsoft.com/office/drawing/2014/main" id="{803CB5B0-248B-6009-995E-4387A0004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01" y="4381669"/>
            <a:ext cx="3347987" cy="318091"/>
          </a:xfrm>
          <a:prstGeom xmlns:a="http://schemas.openxmlformats.org/drawingml/2006/main" prst="round2SameRect">
            <a:avLst/>
          </a:prstGeom>
          <a:solidFill xmlns:a="http://schemas.openxmlformats.org/drawingml/2006/main">
            <a:srgbClr val="1E41A4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 b="1"/>
              <a:t>私たちができるサポート（一例）</a:t>
            </a:r>
          </a:p>
        </p:txBody>
      </p:sp>
      <p:sp>
        <p:nvSpPr>
          <p:cNvPr id="62" name="角丸四角形 61">
            <a:extLst xmlns:a="http://schemas.openxmlformats.org/drawingml/2006/main">
              <a:ext uri="{FF2B5EF4-FFF2-40B4-BE49-F238E27FC236}">
                <a16:creationId xmlns:a16="http://schemas.microsoft.com/office/drawing/2014/main" id="{62CFAE91-E7BA-C74A-BFD0-CE3FB14BF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868" y="4707402"/>
            <a:ext cx="6846545" cy="1368000"/>
          </a:xfrm>
          <a:prstGeom xmlns:a="http://schemas.openxmlformats.org/drawingml/2006/main" prst="roundRect">
            <a:avLst>
              <a:gd name="adj" fmla="val 0"/>
            </a:avLst>
          </a:prstGeom>
          <a:noFill xmlns:a="http://schemas.openxmlformats.org/drawingml/2006/main"/>
          <a:ln xmlns:a="http://schemas.openxmlformats.org/drawingml/2006/main" w="19050" cmpd="sng">
            <a:solidFill>
              <a:srgbClr val="1E41A4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63" name="角丸四角形 62">
            <a:extLst xmlns:a="http://schemas.openxmlformats.org/drawingml/2006/main">
              <a:ext uri="{FF2B5EF4-FFF2-40B4-BE49-F238E27FC236}">
                <a16:creationId xmlns:a16="http://schemas.microsoft.com/office/drawing/2014/main" id="{A512E7FD-E4C4-ECE4-2234-6D9ABDE00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8252" y="4818162"/>
            <a:ext cx="3264441" cy="1174232"/>
          </a:xfrm>
          <a:prstGeom xmlns:a="http://schemas.openxmlformats.org/drawingml/2006/main" prst="roundRect">
            <a:avLst>
              <a:gd name="adj" fmla="val 0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spAutoFit/>
          </a:bodyPr>
          <a:lstStyle xmlns:a="http://schemas.openxmlformats.org/drawingml/2006/main"/>
          <a:p xmlns:a="http://schemas.openxmlformats.org/drawingml/2006/main">
            <a:pPr marL="171450" indent="-171450">
              <a:lnSpc>
                <a:spcPct val="150000"/>
              </a:lnSpc>
              <a:buClr>
                <a:srgbClr val="1E41A4"/>
              </a:buClr>
              <a:buFont typeface="Wingdings"/>
              <a:buChar char="l"/>
            </a:pPr>
            <a:r>
              <a:rPr sz="1200">
                <a:solidFill>
                  <a:schemeClr val="tx1"/>
                </a:solidFill>
              </a:rPr>
              <a:t>歩行・移乗などのリハビリ支援</a:t>
            </a:r>
            <a:endParaRPr sz="1200">
              <a:solidFill>
                <a:schemeClr val="tx1"/>
              </a:solidFill>
            </a:endParaRPr>
          </a:p>
          <a:p xmlns:a="http://schemas.openxmlformats.org/drawingml/2006/main">
            <a:pPr marL="171450" indent="-171450">
              <a:lnSpc>
                <a:spcPct val="150000"/>
              </a:lnSpc>
              <a:buClr>
                <a:srgbClr val="1E41A4"/>
              </a:buClr>
              <a:buFont typeface="Wingdings"/>
              <a:buChar char="l"/>
            </a:pPr>
            <a:r>
              <a:rPr sz="1200">
                <a:solidFill>
                  <a:schemeClr val="tx1"/>
                </a:solidFill>
              </a:rPr>
              <a:t>認知症や精神面のケア</a:t>
            </a:r>
            <a:endParaRPr sz="1200">
              <a:solidFill>
                <a:schemeClr val="tx1"/>
              </a:solidFill>
            </a:endParaRPr>
          </a:p>
          <a:p xmlns:a="http://schemas.openxmlformats.org/drawingml/2006/main">
            <a:pPr marL="171450" indent="-171450">
              <a:lnSpc>
                <a:spcPct val="150000"/>
              </a:lnSpc>
              <a:buClr>
                <a:srgbClr val="1E41A4"/>
              </a:buClr>
              <a:buFont typeface="Wingdings"/>
              <a:buChar char="l"/>
            </a:pPr>
            <a:r>
              <a:rPr sz="1200">
                <a:solidFill>
                  <a:schemeClr val="tx1"/>
                </a:solidFill>
              </a:rPr>
              <a:t>終末期の療養・看取り支援</a:t>
            </a:r>
            <a:endParaRPr sz="1200">
              <a:solidFill>
                <a:schemeClr val="tx1"/>
              </a:solidFill>
            </a:endParaRPr>
          </a:p>
          <a:p xmlns:a="http://schemas.openxmlformats.org/drawingml/2006/main">
            <a:pPr marL="171450" indent="-171450">
              <a:lnSpc>
                <a:spcPct val="150000"/>
              </a:lnSpc>
              <a:buClr>
                <a:srgbClr val="1E41A4"/>
              </a:buClr>
              <a:buFont typeface="Wingdings"/>
              <a:buChar char="l"/>
            </a:pPr>
            <a:r>
              <a:rPr sz="1200">
                <a:solidFill>
                  <a:schemeClr val="tx1"/>
                </a:solidFill>
              </a:rPr>
              <a:t>ご家族への介助方法のアドバイス</a:t>
            </a:r>
          </a:p>
        </p:txBody>
      </p:sp>
      <p:sp>
        <p:nvSpPr>
          <p:cNvPr id="64" name="テキスト ボックス 63">
            <a:extLst xmlns:a="http://schemas.openxmlformats.org/drawingml/2006/main">
              <a:ext uri="{FF2B5EF4-FFF2-40B4-BE49-F238E27FC236}">
                <a16:creationId xmlns:a16="http://schemas.microsoft.com/office/drawing/2014/main" id="{70C43F92-23F3-DC20-1058-B71034F83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7258019"/>
            <a:ext cx="6138342" cy="30777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>
                <a:solidFill>
                  <a:srgbClr val="1E41A4"/>
                </a:solidFill>
                <a:latin typeface="Yu Gothic"/>
                <a:ea typeface="Yu Gothic"/>
                <a:cs typeface="Yu Gothic"/>
              </a:rPr>
              <a:t>よくあるご相談</a:t>
            </a:r>
          </a:p>
        </p:txBody>
      </p:sp>
      <p:pic>
        <p:nvPicPr>
          <p:cNvPr id="120" name="図 6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b83100f6074f6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9604" y="3239118"/>
            <a:ext cx="828375" cy="533474"/>
          </a:xfrm>
          <a:prstGeom xmlns:a="http://schemas.openxmlformats.org/drawingml/2006/main" prst="rect">
            <a:avLst/>
          </a:prstGeom>
        </p:spPr>
      </p:pic>
      <p:pic>
        <p:nvPicPr>
          <p:cNvPr id="121" name="図 6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8a2d224b054f1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535698" y="3149654"/>
            <a:ext cx="844942" cy="622938"/>
          </a:xfrm>
          <a:prstGeom xmlns:a="http://schemas.openxmlformats.org/drawingml/2006/main" prst="rect">
            <a:avLst/>
          </a:prstGeom>
        </p:spPr>
      </p:pic>
      <p:sp>
        <p:nvSpPr>
          <p:cNvPr id="71" name="フレーム (半分) 70">
            <a:extLst xmlns:a="http://schemas.openxmlformats.org/drawingml/2006/main">
              <a:ext uri="{FF2B5EF4-FFF2-40B4-BE49-F238E27FC236}">
                <a16:creationId xmlns:a16="http://schemas.microsoft.com/office/drawing/2014/main" id="{2AA1425D-2D0E-416C-73DB-C46863F76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>
            <a:off x="1852198" y="6753172"/>
            <a:ext cx="182232" cy="180109"/>
          </a:xfrm>
          <a:prstGeom xmlns:a="http://schemas.openxmlformats.org/drawingml/2006/main" prst="halfFrame">
            <a:avLst>
              <a:gd name="adj1" fmla="val 16784"/>
              <a:gd name="adj2" fmla="val 16784"/>
            </a:avLst>
          </a:prstGeom>
          <a:solidFill xmlns:a="http://schemas.openxmlformats.org/drawingml/2006/main">
            <a:srgbClr val="1E41A4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3" name="角丸四角形 72">
            <a:extLst xmlns:a="http://schemas.openxmlformats.org/drawingml/2006/main">
              <a:ext uri="{FF2B5EF4-FFF2-40B4-BE49-F238E27FC236}">
                <a16:creationId xmlns:a16="http://schemas.microsoft.com/office/drawing/2014/main" id="{1CF6AABF-B776-21E2-9AE7-29939DA83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776" y="6597350"/>
            <a:ext cx="1512000" cy="506313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lvl="0" algn="ctr">
              <a:buNone/>
            </a:pPr>
            <a:r>
              <a:rPr sz="1200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ご相談・</a:t>
            </a:r>
            <a:endParaRPr sz="1200">
              <a:solidFill>
                <a:schemeClr val="tx1"/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lvl="0" algn="ctr">
              <a:buNone/>
            </a:pPr>
            <a:r>
              <a:rPr sz="1200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お問い合わせ</a:t>
            </a:r>
          </a:p>
        </p:txBody>
      </p:sp>
      <p:sp>
        <p:nvSpPr>
          <p:cNvPr id="74" name="角丸四角形 73">
            <a:extLst xmlns:a="http://schemas.openxmlformats.org/drawingml/2006/main">
              <a:ext uri="{FF2B5EF4-FFF2-40B4-BE49-F238E27FC236}">
                <a16:creationId xmlns:a16="http://schemas.microsoft.com/office/drawing/2014/main" id="{34C85687-30CC-EE2D-7AFA-5AC37F7AA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5120" y="6597350"/>
            <a:ext cx="1512000" cy="506313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rmAutofit/>
          </a:bodyPr>
          <a:lstStyle xmlns:a="http://schemas.openxmlformats.org/drawingml/2006/main"/>
          <a:p xmlns:a="http://schemas.openxmlformats.org/drawingml/2006/main">
            <a:pPr lvl="0" algn="ctr">
              <a:buNone/>
            </a:pPr>
            <a:r>
              <a:rPr sz="1200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訪問・面談</a:t>
            </a:r>
          </a:p>
        </p:txBody>
      </p:sp>
      <p:sp>
        <p:nvSpPr>
          <p:cNvPr id="75" name="フレーム (半分) 74">
            <a:extLst xmlns:a="http://schemas.openxmlformats.org/drawingml/2006/main">
              <a:ext uri="{FF2B5EF4-FFF2-40B4-BE49-F238E27FC236}">
                <a16:creationId xmlns:a16="http://schemas.microsoft.com/office/drawing/2014/main" id="{AA656B79-6B6E-893F-45BD-D3A8FB5BD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>
            <a:off x="3628542" y="6753172"/>
            <a:ext cx="182232" cy="180109"/>
          </a:xfrm>
          <a:prstGeom xmlns:a="http://schemas.openxmlformats.org/drawingml/2006/main" prst="halfFrame">
            <a:avLst>
              <a:gd name="adj1" fmla="val 16784"/>
              <a:gd name="adj2" fmla="val 16784"/>
            </a:avLst>
          </a:prstGeom>
          <a:solidFill xmlns:a="http://schemas.openxmlformats.org/drawingml/2006/main">
            <a:srgbClr val="1E41A4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6" name="角丸四角形 75">
            <a:extLst xmlns:a="http://schemas.openxmlformats.org/drawingml/2006/main">
              <a:ext uri="{FF2B5EF4-FFF2-40B4-BE49-F238E27FC236}">
                <a16:creationId xmlns:a16="http://schemas.microsoft.com/office/drawing/2014/main" id="{488A912F-90CC-D102-505C-73833AC91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1464" y="6597350"/>
            <a:ext cx="1512000" cy="506313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lvl="0" algn="ctr">
              <a:buNone/>
            </a:pPr>
            <a:r>
              <a:rPr sz="1200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主治医・ケアマネジャーと連携</a:t>
            </a:r>
          </a:p>
        </p:txBody>
      </p:sp>
      <p:sp>
        <p:nvSpPr>
          <p:cNvPr id="77" name="フレーム (半分) 76">
            <a:extLst xmlns:a="http://schemas.openxmlformats.org/drawingml/2006/main">
              <a:ext uri="{FF2B5EF4-FFF2-40B4-BE49-F238E27FC236}">
                <a16:creationId xmlns:a16="http://schemas.microsoft.com/office/drawing/2014/main" id="{AE532824-2607-6C19-5909-6FC378398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>
            <a:off x="5404886" y="6753172"/>
            <a:ext cx="182232" cy="180109"/>
          </a:xfrm>
          <a:prstGeom xmlns:a="http://schemas.openxmlformats.org/drawingml/2006/main" prst="halfFrame">
            <a:avLst>
              <a:gd name="adj1" fmla="val 16784"/>
              <a:gd name="adj2" fmla="val 16784"/>
            </a:avLst>
          </a:prstGeom>
          <a:solidFill xmlns:a="http://schemas.openxmlformats.org/drawingml/2006/main">
            <a:srgbClr val="1E41A4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8" name="角丸四角形 77">
            <a:extLst xmlns:a="http://schemas.openxmlformats.org/drawingml/2006/main">
              <a:ext uri="{FF2B5EF4-FFF2-40B4-BE49-F238E27FC236}">
                <a16:creationId xmlns:a16="http://schemas.microsoft.com/office/drawing/2014/main" id="{51C03046-8415-91CC-0331-1E6B26ABD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806" y="6597350"/>
            <a:ext cx="1512000" cy="506313"/>
          </a:xfrm>
          <a:prstGeom xmlns:a="http://schemas.openxmlformats.org/drawingml/2006/main" prst="roundRect">
            <a:avLst>
              <a:gd name="adj" fmla="val 15236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12700" cmpd="sng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spAutoFit/>
          </a:bodyPr>
          <a:lstStyle xmlns:a="http://schemas.openxmlformats.org/drawingml/2006/main"/>
          <a:p xmlns:a="http://schemas.openxmlformats.org/drawingml/2006/main">
            <a:pPr lvl="0" algn="ctr">
              <a:buNone/>
            </a:pPr>
            <a:r>
              <a:rPr sz="1200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訪問看護の開始</a:t>
            </a:r>
            <a:endParaRPr sz="1200">
              <a:solidFill>
                <a:schemeClr val="tx1"/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lvl="0" algn="ctr">
              <a:buNone/>
            </a:pPr>
            <a:r>
              <a:rPr sz="1200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継続的にサポート</a:t>
            </a:r>
            <a:endParaRPr sz="1200">
              <a:solidFill>
                <a:schemeClr val="tx1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80" name="テキスト ボックス 79">
            <a:extLst xmlns:a="http://schemas.openxmlformats.org/drawingml/2006/main">
              <a:ext uri="{FF2B5EF4-FFF2-40B4-BE49-F238E27FC236}">
                <a16:creationId xmlns:a16="http://schemas.microsoft.com/office/drawing/2014/main" id="{3120552C-E7E6-1E04-B4CC-9AF8C7A33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7152" y="3895240"/>
            <a:ext cx="1710000" cy="3693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>
                <a:latin typeface="Yu Gothic"/>
                <a:ea typeface="Yu Gothic"/>
                <a:cs typeface="Yu Gothic"/>
              </a:rPr>
              <a:t>医療処置や</a:t>
            </a:r>
            <a:endParaRPr sz="1200"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>
                <a:latin typeface="Yu Gothic"/>
                <a:ea typeface="Yu Gothic"/>
                <a:cs typeface="Yu Gothic"/>
              </a:rPr>
              <a:t>健康管理が必要な方</a:t>
            </a:r>
          </a:p>
        </p:txBody>
      </p:sp>
      <p:pic>
        <p:nvPicPr>
          <p:cNvPr id="130" name="図 8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239cdd9b25450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38846" y="3165107"/>
            <a:ext cx="626612" cy="656451"/>
          </a:xfrm>
          <a:prstGeom xmlns:a="http://schemas.openxmlformats.org/drawingml/2006/main" prst="rect">
            <a:avLst/>
          </a:prstGeom>
        </p:spPr>
      </p:pic>
      <p:pic>
        <p:nvPicPr>
          <p:cNvPr id="131" name="図 8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780c7abcad44a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244545" y="3227272"/>
            <a:ext cx="692121" cy="59376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4536"/>
      </p:ext>
    </p:extLst>
  </p:cSld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2026-08-24T09:14:26.2480000Z</dcterms:created>
  <dcterms:modified xsi:type="dcterms:W3CDTF">2026-08-24T09:14:26.2480000Z</dcterms:modified>
</coreProperties>
</file>