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800f7d998f242fb" /><Relationship Type="http://schemas.openxmlformats.org/officeDocument/2006/relationships/extended-properties" Target="/docProps/app.xml" Id="Red800ccd1e984604" /><Relationship Type="http://schemas.openxmlformats.org/officeDocument/2006/relationships/officeDocument" Target="/ppt/presentation.xml" Id="R981159058f4c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c89f59bf44ce2"/>
  </p:sldMasterIdLst>
  <p:notesMasterIdLst>
    <p:notesMasterId xmlns:r="http://schemas.openxmlformats.org/officeDocument/2006/relationships" r:id="R48b2aaaafd774296"/>
  </p:notesMasterIdLst>
  <p:sldIdLst>
    <p:sldId xmlns:r="http://schemas.openxmlformats.org/officeDocument/2006/relationships" id="256" r:id="Rec5ef201cd50406e"/>
  </p:sldIdLst>
  <p:sldSz cx="7559675" cy="10691813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360045" cy="360045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2f1be82a7a4eac" /><Relationship Type="http://schemas.openxmlformats.org/officeDocument/2006/relationships/slideMaster" Target="/ppt/slideMasters/slideMaster1.xml" Id="R0bec89f59bf44ce2" /><Relationship Type="http://schemas.openxmlformats.org/officeDocument/2006/relationships/notesMaster" Target="/ppt/notesMasters/notesMaster1.xml" Id="R48b2aaaafd774296" /><Relationship Type="http://schemas.openxmlformats.org/officeDocument/2006/relationships/presProps" Target="/ppt/presProps.xml" Id="R850cb20fea014443" /><Relationship Type="http://schemas.openxmlformats.org/officeDocument/2006/relationships/viewProps" Target="/ppt/viewProps.xml" Id="R757a8ff70ce8440e" /><Relationship Type="http://schemas.openxmlformats.org/officeDocument/2006/relationships/tableStyles" Target="/ppt/tableStyles.xml" Id="R08acc2e5b8cf4bbe" /><Relationship Type="http://schemas.openxmlformats.org/officeDocument/2006/relationships/slide" Target="/ppt/slides/slide1.xml" Id="Rec5ef201cd50406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3f3c8631f9a4c7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d3d13de9129496f" /><Relationship Type="http://schemas.openxmlformats.org/officeDocument/2006/relationships/notesMaster" Target="/ppt/notesMasters/notesMaster1.xml" Id="R5897ed10e8974d6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看護師採用・求人募集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e7d7e557d4f5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c4fdbc137429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92106185943f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ee6adf8f34ff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20f9d1261422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1340f4fb144f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64f4c4095408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2108097b744f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13313ffec431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0d350e2544b5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925a99ae64244" /></Relationships>
</file>

<file path=ppt/slideLayouts/slideLayout1.xml><?xml version="1.0" encoding="utf-8"?>
<p:sldLayout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517DDF3-BF82-4278-BF68-CB05EC5D7F6D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566976" y="1749795"/>
            <a:ext cx="6425724" cy="3722335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4960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C9AEADBB-DF97-4C4B-9876-5ED892671B27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944960" y="5615678"/>
            <a:ext cx="5669756" cy="2581379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 xmlns:a="http://schemas.openxmlformats.org/drawingml/2006/main">
            <a:r>
              <a:t>マスター サブタイトルの書式設定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42C0C92-5C99-4E24-A98B-F4E610EA825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E1321C6-1BCE-40C1-AB71-D3D571F2A3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657CAE8-28F0-49FC-87BF-E9F29B7599C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9044701-213E-4DD7-BCBD-329DACB621D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FFBD3453-C2C9-4978-8D5E-2057495ABD0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28A0FA8-B69D-48E6-A3B7-74752092602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9257476-F2A2-4DB2-8266-2529B95F8D1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B6ED2A-0621-487E-99E9-9C637F0B2FD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17A6789B-D105-4E7B-8822-38B6876D487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409893" y="569240"/>
            <a:ext cx="1630055" cy="9060817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91E0F66-F365-4E07-B385-0B43FC4D368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9728" y="569240"/>
            <a:ext cx="4795669" cy="9060817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CEE8A16-7563-4160-B8B7-A4E04552CC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A7FB00B-6193-453D-8878-9D6ACB7A459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BDEE3A7-9F52-450E-B0B1-738A398C922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5165B01-EAAB-468D-9B13-268BBC37592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3B1C8F59-A648-475D-A9F4-C4F4F185413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FEF86D7-DC84-4E86-A473-45837A3B0D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A83C1CD-B074-4614-B3EE-C1D510AEB79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63F007D-DDA8-42C5-AE42-842F9F6928E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3B49A46-7611-4641-B97F-29D33449D6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15791" y="2665532"/>
            <a:ext cx="6520220" cy="444749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4960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64593BE-6263-44FF-85C6-CFCB6BB41B3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5791" y="7155103"/>
            <a:ext cx="6520220" cy="233883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48321DF-B2B2-4ABD-BDCF-9A34FD7D9B6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D46414C-09AE-43D1-87FE-E2A8D2484A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D5066AB-7E07-44D3-9884-21F60E7BFBE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0479CC8-145D-455C-B26D-6FED36994A4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CE3C74D-2FF2-478E-8074-C4A9EBF9B1B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9728" y="2846200"/>
            <a:ext cx="3212862" cy="6783857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11E4F9D2-DDFC-4DD3-BDEC-CFA7C74623A5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3827085" y="2846200"/>
            <a:ext cx="3212862" cy="6783857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5763655-DD69-4EFE-9C29-E57C383FC90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E541590A-1837-4F15-BAAA-3A85CD2AB7C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874EAADD-FE7F-4B23-AF97-C3C4D3DD589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03AC594-8EF2-482D-AEA6-6ACD6E5C503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569242"/>
            <a:ext cx="6520220" cy="206659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60A441C-AF14-451E-9D35-79580513AA2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20713" y="2620980"/>
            <a:ext cx="3198096" cy="128450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9CDAF88B-6A2D-4F4D-AE04-026625070337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520713" y="3905482"/>
            <a:ext cx="3198096" cy="574437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C3F20095-7EE6-44A1-89CC-FBA278EC6B39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3827086" y="2620980"/>
            <a:ext cx="3213847" cy="128450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27B9EE05-5A55-4C30-B238-2653401026D4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3827086" y="3905482"/>
            <a:ext cx="3213847" cy="574437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3A4F6D9E-7E88-41F3-A4F1-858C8478EA7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64C4F9C7-3AD5-48B8-9216-9BD364D1BAD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3B5F445D-011C-40B4-A61B-489343402F6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DF8A33A-ABCC-4A00-AD24-B3CE66EE31E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68AC4660-F45F-4DA4-AF5D-DB9A1A7C368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3F489626-F53D-4DC3-A933-41C1D762E10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64AD9864-123A-45AC-B07C-23347101504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5CE1837D-1C1D-44DC-BD6A-616D4E82C2E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B2455A5F-71FE-41A7-96BC-46E01FE1E99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9D0DFD7E-6FC9-40D7-9C09-CEA246F306A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BB2AFEA-01C3-4758-85DB-F5DB1A37F9D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712788"/>
            <a:ext cx="2438192" cy="249475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2645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5106544-87FB-4E5E-86E8-6A5AEE9E7168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213847" y="1539425"/>
            <a:ext cx="3827085" cy="7598117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645"/>
            </a:lvl1pPr>
            <a:lvl2pPr>
              <a:buNone/>
              <a:defRPr sz="2315"/>
            </a:lvl2pPr>
            <a:lvl3pPr>
              <a:buNone/>
              <a:defRPr sz="1984"/>
            </a:lvl3pPr>
            <a:lvl4pPr>
              <a:buNone/>
              <a:defRPr sz="1653"/>
            </a:lvl4pPr>
            <a:lvl5pPr>
              <a:buNone/>
              <a:defRPr sz="1653"/>
            </a:lvl5pPr>
            <a:lvl6pPr>
              <a:buNone/>
              <a:defRPr sz="1653"/>
            </a:lvl6pPr>
            <a:lvl7pPr>
              <a:buNone/>
              <a:defRPr sz="1653"/>
            </a:lvl7pPr>
            <a:lvl8pPr>
              <a:buNone/>
              <a:defRPr sz="1653"/>
            </a:lvl8pPr>
            <a:lvl9pPr>
              <a:buNone/>
              <a:defRPr sz="1653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D0B9C82D-E9FC-4392-A8B2-3F3295391D1D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520712" y="3207544"/>
            <a:ext cx="2438192" cy="594237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A0159A1-4C78-4EA4-9E51-F2C053EC4E2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B333CA33-F65F-41F5-9447-0FCB90DC344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6E7D06F6-85A4-423C-A1C5-4AD7D02AD16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97C0881-960F-4DF1-A972-B0E1189EC5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712788"/>
            <a:ext cx="2438192" cy="249475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2645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B8C1A5C1-242C-46AA-B4D2-B33601496DE0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3213847" y="1539425"/>
            <a:ext cx="3827085" cy="7598117"/>
          </a:xfrm>
        </p:spPr>
        <p:txBody>
          <a:bodyPr xmlns:a="http://schemas.openxmlformats.org/drawingml/2006/main" anchor="t"/>
          <a:lstStyle xmlns:a="http://schemas.openxmlformats.org/drawingml/2006/main"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 xmlns:a="http://schemas.openxmlformats.org/drawingml/2006/main">
            <a:r>
              <a:t>アイコンをクリックして図を追加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6373CD0C-9B74-4013-832B-7F18045E1E9B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520712" y="3207544"/>
            <a:ext cx="2438192" cy="594237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D5DEB89-21A9-4F82-AA67-0FEB52F755D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E591FF8-3806-416D-85F1-F6A14F9EA7C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8AC3F64-427F-4EF6-BC3C-E85C59873B1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1dd28ddf9d64935" /><Relationship Type="http://schemas.openxmlformats.org/officeDocument/2006/relationships/slideLayout" Target="/ppt/slideLayouts/slideLayout1.xml" Id="R8f85dc29783349d5" /><Relationship Type="http://schemas.openxmlformats.org/officeDocument/2006/relationships/slideLayout" Target="/ppt/slideLayouts/slideLayout2.xml" Id="R690b9e394e764ce7" /><Relationship Type="http://schemas.openxmlformats.org/officeDocument/2006/relationships/slideLayout" Target="/ppt/slideLayouts/slideLayout3.xml" Id="Ra44ac8b19de54df1" /><Relationship Type="http://schemas.openxmlformats.org/officeDocument/2006/relationships/slideLayout" Target="/ppt/slideLayouts/slideLayout4.xml" Id="R9f99641b719c428f" /><Relationship Type="http://schemas.openxmlformats.org/officeDocument/2006/relationships/slideLayout" Target="/ppt/slideLayouts/slideLayout5.xml" Id="Rcfaa753b9ce649ea" /><Relationship Type="http://schemas.openxmlformats.org/officeDocument/2006/relationships/slideLayout" Target="/ppt/slideLayouts/slideLayout6.xml" Id="R38a50df2edf2498e" /><Relationship Type="http://schemas.openxmlformats.org/officeDocument/2006/relationships/slideLayout" Target="/ppt/slideLayouts/slideLayout7.xml" Id="Rf8feb31fd4974900" /><Relationship Type="http://schemas.openxmlformats.org/officeDocument/2006/relationships/slideLayout" Target="/ppt/slideLayouts/slideLayout8.xml" Id="Rceb699e311ce49e0" /><Relationship Type="http://schemas.openxmlformats.org/officeDocument/2006/relationships/slideLayout" Target="/ppt/slideLayouts/slideLayout9.xml" Id="R67c5907035704fad" /><Relationship Type="http://schemas.openxmlformats.org/officeDocument/2006/relationships/slideLayout" Target="/ppt/slideLayouts/slideLayout10.xml" Id="Rb8141569081c41d3" /><Relationship Type="http://schemas.openxmlformats.org/officeDocument/2006/relationships/slideLayout" Target="/ppt/slideLayouts/slideLayout11.xml" Id="R0aeb9aa311fa46e6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D7C06A1C-6C3D-4E31-AA1D-5C53E797ED6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19728" y="569242"/>
            <a:ext cx="6520220" cy="206659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5E9BAB1-F8A0-4C56-9916-EB943DE8440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9728" y="2846200"/>
            <a:ext cx="6520220" cy="678385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8A24FCF-9C14-46B6-ACE4-EAEB9EA687AE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519728" y="9909729"/>
            <a:ext cx="1700927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403903A-A53E-48DA-9AF5-B6C412956915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2504143" y="9909729"/>
            <a:ext cx="2551390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BECA17A-1C5E-48B2-A7B2-91B07280C87C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5339020" y="9909729"/>
            <a:ext cx="1700927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5dc29783349d5"/>
    <p:sldLayoutId xmlns:r="http://schemas.openxmlformats.org/officeDocument/2006/relationships" id="2147483650" r:id="R690b9e394e764ce7"/>
    <p:sldLayoutId xmlns:r="http://schemas.openxmlformats.org/officeDocument/2006/relationships" id="2147483651" r:id="Ra44ac8b19de54df1"/>
    <p:sldLayoutId xmlns:r="http://schemas.openxmlformats.org/officeDocument/2006/relationships" id="2147483652" r:id="R9f99641b719c428f"/>
    <p:sldLayoutId xmlns:r="http://schemas.openxmlformats.org/officeDocument/2006/relationships" id="2147483653" r:id="Rcfaa753b9ce649ea"/>
    <p:sldLayoutId xmlns:r="http://schemas.openxmlformats.org/officeDocument/2006/relationships" id="2147483654" r:id="R38a50df2edf2498e"/>
    <p:sldLayoutId xmlns:r="http://schemas.openxmlformats.org/officeDocument/2006/relationships" id="2147483655" r:id="Rf8feb31fd4974900"/>
    <p:sldLayoutId xmlns:r="http://schemas.openxmlformats.org/officeDocument/2006/relationships" id="2147483656" r:id="Rceb699e311ce49e0"/>
    <p:sldLayoutId xmlns:r="http://schemas.openxmlformats.org/officeDocument/2006/relationships" id="2147483657" r:id="R67c5907035704fad"/>
    <p:sldLayoutId xmlns:r="http://schemas.openxmlformats.org/officeDocument/2006/relationships" id="2147483658" r:id="Rb8141569081c41d3"/>
    <p:sldLayoutId xmlns:r="http://schemas.openxmlformats.org/officeDocument/2006/relationships" id="2147483659" r:id="R0aeb9aa311fa46e6"/>
  </p:sldLayoutIdLst>
  <p:txStyles>
    <p:titleStyle>
      <a:lvl1pPr xmlns:a="http://schemas.openxmlformats.org/drawingml/2006/main" algn="l" defTabSz="755934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188984" indent="-188984" algn="l" defTabSz="755934">
        <a:lnSpc>
          <a:spcPct val="90000"/>
        </a:lnSpc>
        <a:spcBef>
          <a:spcPts val="827"/>
        </a:spcBef>
        <a:buFont typeface="Arial"/>
        <a:buChar char="•"/>
        <a:defRPr sz="2315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566951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984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44918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653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22885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700853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078820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456787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2834754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212722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377967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755934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133902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511869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1889836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267803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2645771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023738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ff370d5f4224bc7" /><Relationship Type="http://schemas.openxmlformats.org/officeDocument/2006/relationships/image" Target="/ppt/media/image.png" Id="Redb63f65ec524bb1" /><Relationship Type="http://schemas.openxmlformats.org/officeDocument/2006/relationships/image" Target="/ppt/media/image2.png" Id="R1ec4855e7f80420e" /><Relationship Type="http://schemas.openxmlformats.org/officeDocument/2006/relationships/image" Target="/ppt/media/image.jpeg" Id="R1c8dd886116d46ee" /><Relationship Type="http://schemas.openxmlformats.org/officeDocument/2006/relationships/notesSlide" Target="/ppt/notesSlides/notesSlide1.xml" Id="R54ebee9e3bef491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ECD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6" name="図 2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b63f65ec524bb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811"/>
            <a:ext cx="2095500" cy="2095500"/>
          </a:xfrm>
          <a:prstGeom xmlns:a="http://schemas.openxmlformats.org/drawingml/2006/main" prst="rect">
            <a:avLst/>
          </a:prstGeom>
        </p:spPr>
      </p:pic>
      <p:pic>
        <p:nvPicPr>
          <p:cNvPr id="87" name="図 2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c4855e7f80420e"/>
          <a:srcRect xmlns:a="http://schemas.openxmlformats.org/drawingml/2006/main" l="0" t="0" r="332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61271" y="3621136"/>
            <a:ext cx="1898404" cy="2844800"/>
          </a:xfrm>
        </p:spPr>
      </p:pic>
      <p:pic>
        <p:nvPicPr>
          <p:cNvPr id="88" name="図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c4855e7f80420e"/>
          <a:srcRect xmlns:a="http://schemas.openxmlformats.org/drawingml/2006/main" l="0" t="0" r="332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10800000">
            <a:off x="-3167" y="6577354"/>
            <a:ext cx="1898404" cy="2844800"/>
          </a:xfrm>
        </p:spPr>
      </p:pic>
      <p:sp>
        <p:nvSpPr>
          <p:cNvPr id="5" name="正方形/長方形 4">
            <a:extLst xmlns:a="http://schemas.openxmlformats.org/drawingml/2006/main">
              <a:ext uri="{FF2B5EF4-FFF2-40B4-BE49-F238E27FC236}">
                <a16:creationId xmlns:a16="http://schemas.microsoft.com/office/drawing/2014/main" id="{F7CA6741-1A0E-2A33-3A61-E90DCB96C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325" y="9323813"/>
            <a:ext cx="7560000" cy="1368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6" name="テキスト ボックス 5">
            <a:extLst xmlns:a="http://schemas.openxmlformats.org/drawingml/2006/main">
              <a:ext uri="{FF2B5EF4-FFF2-40B4-BE49-F238E27FC236}">
                <a16:creationId xmlns:a16="http://schemas.microsoft.com/office/drawing/2014/main" id="{4D8BB8AA-4CEE-FC2A-9450-E6691E236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9765" y="9558008"/>
            <a:ext cx="2273032" cy="56425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〒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000-0000</a:t>
            </a:r>
          </a:p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〇〇都〇〇市〇〇区〇〇町</a:t>
            </a:r>
            <a:endParaRPr sz="1000" b="1">
              <a:solidFill>
                <a:schemeClr val="bg1"/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丁目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00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番地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000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号</a:t>
            </a:r>
          </a:p>
        </p:txBody>
      </p:sp>
      <p:sp>
        <p:nvSpPr>
          <p:cNvPr id="7" name="正方形/長方形 6">
            <a:extLst xmlns:a="http://schemas.openxmlformats.org/drawingml/2006/main">
              <a:ext uri="{FF2B5EF4-FFF2-40B4-BE49-F238E27FC236}">
                <a16:creationId xmlns:a16="http://schemas.microsoft.com/office/drawing/2014/main" id="{C92BA88F-B8CB-41D2-EFE8-F4B39856D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9806" y="9508514"/>
            <a:ext cx="900000" cy="900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QR</a:t>
            </a:r>
            <a:endParaRPr sz="1400" b="1">
              <a:solidFill>
                <a:schemeClr val="tx1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8" name="テキスト ボックス 7">
            <a:extLst xmlns:a="http://schemas.openxmlformats.org/drawingml/2006/main">
              <a:ext uri="{FF2B5EF4-FFF2-40B4-BE49-F238E27FC236}">
                <a16:creationId xmlns:a16="http://schemas.microsoft.com/office/drawing/2014/main" id="{FF1C2138-ADC0-0F4A-6469-397B19F56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692" y="9719804"/>
            <a:ext cx="2789130" cy="5232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3400" b="1">
                <a:solidFill>
                  <a:schemeClr val="bg1"/>
                </a:solidFill>
              </a:rPr>
              <a:t>000-000-0000</a:t>
            </a:r>
            <a:endParaRPr sz="3400" b="1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 xmlns:a="http://schemas.openxmlformats.org/drawingml/2006/main">
              <a:ext uri="{FF2B5EF4-FFF2-40B4-BE49-F238E27FC236}">
                <a16:creationId xmlns:a16="http://schemas.microsoft.com/office/drawing/2014/main" id="{26EA2E54-B677-A8BE-4B7D-443C0A9D3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7524" y="10240667"/>
            <a:ext cx="1435273" cy="1538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9:00〜18:00(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平日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)</a:t>
            </a:r>
            <a:endParaRPr sz="1000" b="1">
              <a:solidFill>
                <a:schemeClr val="bg1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10" name="テキスト ボックス 9">
            <a:extLst xmlns:a="http://schemas.openxmlformats.org/drawingml/2006/main">
              <a:ext uri="{FF2B5EF4-FFF2-40B4-BE49-F238E27FC236}">
                <a16:creationId xmlns:a16="http://schemas.microsoft.com/office/drawing/2014/main" id="{C8183457-DEDA-2AD1-EC00-A32BBD221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669" y="9538081"/>
            <a:ext cx="3518152" cy="2154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400" b="1">
                <a:solidFill>
                  <a:schemeClr val="bg1"/>
                </a:solidFill>
              </a:rPr>
              <a:t>まずはお気軽にお問い合わせください</a:t>
            </a:r>
          </a:p>
        </p:txBody>
      </p:sp>
      <p:sp>
        <p:nvSpPr>
          <p:cNvPr id="11" name="テキスト ボックス 10">
            <a:extLst xmlns:a="http://schemas.openxmlformats.org/drawingml/2006/main">
              <a:ext uri="{FF2B5EF4-FFF2-40B4-BE49-F238E27FC236}">
                <a16:creationId xmlns:a16="http://schemas.microsoft.com/office/drawing/2014/main" id="{6E2BC772-34EF-867E-00DA-1084353A4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869" y="10221737"/>
            <a:ext cx="3518152" cy="24622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600" b="1">
                <a:solidFill>
                  <a:schemeClr val="bg1"/>
                </a:solidFill>
              </a:rPr>
              <a:t>〇〇〇〇〇〇〇〇ステーション</a:t>
            </a:r>
          </a:p>
        </p:txBody>
      </p:sp>
      <p:sp>
        <p:nvSpPr>
          <p:cNvPr id="12" name="角丸四角形 11">
            <a:extLst xmlns:a="http://schemas.openxmlformats.org/drawingml/2006/main">
              <a:ext uri="{FF2B5EF4-FFF2-40B4-BE49-F238E27FC236}">
                <a16:creationId xmlns:a16="http://schemas.microsoft.com/office/drawing/2014/main" id="{693297A6-2C3A-14BB-46F7-A752F88C3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775" y="9806145"/>
            <a:ext cx="646287" cy="3509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>
                <a:solidFill>
                  <a:schemeClr val="accent2"/>
                </a:solidFill>
              </a:rPr>
              <a:t>TEL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3" name="角丸四角形 12">
            <a:extLst xmlns:a="http://schemas.openxmlformats.org/drawingml/2006/main">
              <a:ext uri="{FF2B5EF4-FFF2-40B4-BE49-F238E27FC236}">
                <a16:creationId xmlns:a16="http://schemas.microsoft.com/office/drawing/2014/main" id="{BDED1398-FF55-6BF1-EC6B-A62B20EF6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2104" y="10200156"/>
            <a:ext cx="748514" cy="25950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>
                <a:solidFill>
                  <a:schemeClr val="accent2"/>
                </a:solidFill>
              </a:rPr>
              <a:t>営業時間</a:t>
            </a:r>
            <a:endParaRPr sz="1000">
              <a:solidFill>
                <a:schemeClr val="accent2"/>
              </a:solidFill>
            </a:endParaRPr>
          </a:p>
        </p:txBody>
      </p:sp>
      <p:pic>
        <p:nvPicPr>
          <p:cNvPr id="98" name="図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8dd886116d46ee"/>
          <a:srcRect xmlns:a="http://schemas.openxmlformats.org/drawingml/2006/main" l="280" t="20247" r="507" b="2024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857453" y="0"/>
            <a:ext cx="3702222" cy="2960741"/>
          </a:xfrm>
        </p:spPr>
      </p:pic>
      <p:sp>
        <p:nvSpPr>
          <p:cNvPr id="17" name="テキスト ボックス 16">
            <a:extLst xmlns:a="http://schemas.openxmlformats.org/drawingml/2006/main">
              <a:ext uri="{FF2B5EF4-FFF2-40B4-BE49-F238E27FC236}">
                <a16:creationId xmlns:a16="http://schemas.microsoft.com/office/drawing/2014/main" id="{B43B8039-6553-DA1D-34C8-581ADF359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57" y="979567"/>
            <a:ext cx="4034764" cy="959681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</p:spPr>
        <p:txBody>
          <a:bodyPr xmlns:a="http://schemas.openxmlformats.org/drawingml/2006/main" wrap="square" lIns="108000" tIns="36000" rIns="10800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600"/>
              </a:spcBef>
              <a:buNone/>
            </a:pPr>
            <a:r>
              <a:rPr sz="6000"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訪問看護師</a:t>
            </a:r>
          </a:p>
        </p:txBody>
      </p:sp>
      <p:sp>
        <p:nvSpPr>
          <p:cNvPr id="19" name="テキスト ボックス 18">
            <a:extLst xmlns:a="http://schemas.openxmlformats.org/drawingml/2006/main">
              <a:ext uri="{FF2B5EF4-FFF2-40B4-BE49-F238E27FC236}">
                <a16:creationId xmlns:a16="http://schemas.microsoft.com/office/drawing/2014/main" id="{37C733F2-AF9C-EDCC-018B-3C9E15D46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57" y="2037775"/>
            <a:ext cx="2801992" cy="959681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</p:spPr>
        <p:txBody>
          <a:bodyPr xmlns:a="http://schemas.openxmlformats.org/drawingml/2006/main" wrap="square" lIns="108000" tIns="36000" rIns="108000" bIns="0" anchor="ctr">
            <a:spAutoFit/>
          </a:bodyPr>
          <a:lstStyle xmlns:a="http://schemas.openxmlformats.org/drawingml/2006/main"/>
          <a:p xmlns:a="http://schemas.openxmlformats.org/drawingml/2006/main">
            <a:pPr>
              <a:spcBef>
                <a:spcPts val="600"/>
              </a:spcBef>
              <a:buNone/>
            </a:pPr>
            <a:r>
              <a:rPr sz="6000" b="1">
                <a:solidFill>
                  <a:schemeClr val="accent2"/>
                </a:solidFill>
                <a:latin typeface="Yu Gothic"/>
                <a:ea typeface="Yu Gothic"/>
                <a:cs typeface="Yu Gothic"/>
              </a:rPr>
              <a:t>募集中</a:t>
            </a:r>
            <a:r>
              <a:rPr sz="6000" b="1">
                <a:solidFill>
                  <a:schemeClr val="accent2"/>
                </a:solidFill>
                <a:latin typeface="Yu Gothic"/>
                <a:ea typeface="Yu Gothic"/>
                <a:cs typeface="Yu Gothic"/>
              </a:rPr>
              <a:t>!</a:t>
            </a:r>
            <a:endParaRPr sz="6000" b="1">
              <a:solidFill>
                <a:schemeClr val="accent2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20" name="テキスト ボックス 19">
            <a:extLst xmlns:a="http://schemas.openxmlformats.org/drawingml/2006/main">
              <a:ext uri="{FF2B5EF4-FFF2-40B4-BE49-F238E27FC236}">
                <a16:creationId xmlns:a16="http://schemas.microsoft.com/office/drawing/2014/main" id="{E7D47450-7C36-7957-C0C9-D260482E3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669" y="485461"/>
            <a:ext cx="370222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>
              <a:spcBef>
                <a:spcPts val="400"/>
              </a:spcBef>
              <a:buNone/>
            </a:pPr>
            <a:r>
              <a:rPr b="1">
                <a:solidFill>
                  <a:schemeClr val="bg2">
                    <a:lumMod val="25000"/>
                  </a:schemeClr>
                </a:solidFill>
                <a:latin typeface="Yu Gothic"/>
                <a:ea typeface="Yu Gothic"/>
                <a:cs typeface="Yu Gothic"/>
              </a:rPr>
              <a:t>〇〇〇〇〇〇〇〇ステーション</a:t>
            </a:r>
            <a:endParaRPr b="1">
              <a:solidFill>
                <a:schemeClr val="bg2">
                  <a:lumMod val="25000"/>
                </a:schemeClr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21" name="角丸四角形 20">
            <a:extLst xmlns:a="http://schemas.openxmlformats.org/drawingml/2006/main">
              <a:ext uri="{FF2B5EF4-FFF2-40B4-BE49-F238E27FC236}">
                <a16:creationId xmlns:a16="http://schemas.microsoft.com/office/drawing/2014/main" id="{713926D2-D92D-1B9E-DF44-389443B45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585" y="3136933"/>
            <a:ext cx="6842125" cy="5972286"/>
          </a:xfrm>
          <a:prstGeom xmlns:a="http://schemas.openxmlformats.org/drawingml/2006/main" prst="roundRect">
            <a:avLst>
              <a:gd name="adj" fmla="val 4058"/>
            </a:avLst>
          </a:prstGeom>
          <a:solidFill xmlns:a="http://schemas.openxmlformats.org/drawingml/2006/main">
            <a:schemeClr val="bg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0000" tIns="216000" rIns="90000" bIns="72000" anchor="ctr">
            <a:noAutofit/>
          </a:bodyPr>
          <a:lstStyle xmlns:a="http://schemas.openxmlformats.org/drawingml/2006/main"/>
          <a:p xmlns:a="http://schemas.openxmlformats.org/drawingml/2006/main">
            <a:pPr>
              <a:spcBef>
                <a:spcPts val="400"/>
              </a:spcBef>
              <a:buNone/>
            </a:pPr>
            <a:endParaRPr sz="1100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5" name="円/楕円 24">
            <a:extLst xmlns:a="http://schemas.openxmlformats.org/drawingml/2006/main">
              <a:ext uri="{FF2B5EF4-FFF2-40B4-BE49-F238E27FC236}">
                <a16:creationId xmlns:a16="http://schemas.microsoft.com/office/drawing/2014/main" id="{AE0A6C04-A8D7-5DE9-58D4-EE29BA0D3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5827" y="2376024"/>
            <a:ext cx="1224000" cy="122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spcBef>
                <a:spcPts val="200"/>
              </a:spcBef>
              <a:buNone/>
            </a:pPr>
            <a:r>
              <a:rPr b="1">
                <a:latin typeface="Yu Gothic"/>
                <a:ea typeface="Yu Gothic"/>
                <a:cs typeface="Yu Gothic"/>
              </a:rPr>
              <a:t>未経験</a:t>
            </a:r>
            <a:endParaRPr b="1"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spcBef>
                <a:spcPts val="200"/>
              </a:spcBef>
              <a:buNone/>
            </a:pPr>
            <a:r>
              <a:rPr b="1">
                <a:latin typeface="Yu Gothic"/>
                <a:ea typeface="Yu Gothic"/>
                <a:cs typeface="Yu Gothic"/>
              </a:rPr>
              <a:t>大歓迎</a:t>
            </a:r>
          </a:p>
        </p:txBody>
      </p:sp>
      <p:sp>
        <p:nvSpPr>
          <p:cNvPr id="26" name="円/楕円 25">
            <a:extLst xmlns:a="http://schemas.openxmlformats.org/drawingml/2006/main">
              <a:ext uri="{FF2B5EF4-FFF2-40B4-BE49-F238E27FC236}">
                <a16:creationId xmlns:a16="http://schemas.microsoft.com/office/drawing/2014/main" id="{8B9CEFBD-C68F-EB1C-BEC0-5C5839771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3832" y="2376024"/>
            <a:ext cx="1224000" cy="122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spcBef>
                <a:spcPts val="200"/>
              </a:spcBef>
              <a:buNone/>
            </a:pPr>
            <a:r>
              <a:rPr b="1">
                <a:latin typeface="Yu Gothic"/>
                <a:ea typeface="Yu Gothic"/>
                <a:cs typeface="Yu Gothic"/>
              </a:rPr>
              <a:t>50</a:t>
            </a:r>
            <a:r>
              <a:rPr b="1">
                <a:latin typeface="Yu Gothic"/>
                <a:ea typeface="Yu Gothic"/>
                <a:cs typeface="Yu Gothic"/>
              </a:rPr>
              <a:t>代</a:t>
            </a:r>
            <a:endParaRPr b="1"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spcBef>
                <a:spcPts val="200"/>
              </a:spcBef>
              <a:buNone/>
            </a:pPr>
            <a:r>
              <a:rPr b="1">
                <a:latin typeface="Yu Gothic"/>
                <a:ea typeface="Yu Gothic"/>
                <a:cs typeface="Yu Gothic"/>
              </a:rPr>
              <a:t>活躍中</a:t>
            </a:r>
          </a:p>
        </p:txBody>
      </p:sp>
      <p:sp>
        <p:nvSpPr>
          <p:cNvPr id="27" name="円/楕円 26">
            <a:extLst xmlns:a="http://schemas.openxmlformats.org/drawingml/2006/main">
              <a:ext uri="{FF2B5EF4-FFF2-40B4-BE49-F238E27FC236}">
                <a16:creationId xmlns:a16="http://schemas.microsoft.com/office/drawing/2014/main" id="{D4DC5ED6-778B-0F1A-B223-5FA4975D5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4347" y="2376024"/>
            <a:ext cx="1224000" cy="122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spcBef>
                <a:spcPts val="200"/>
              </a:spcBef>
              <a:buNone/>
            </a:pPr>
            <a:r>
              <a:rPr b="1">
                <a:latin typeface="Yu Gothic"/>
                <a:ea typeface="Yu Gothic"/>
                <a:cs typeface="Yu Gothic"/>
              </a:rPr>
              <a:t>週</a:t>
            </a:r>
            <a:r>
              <a:rPr b="1">
                <a:latin typeface="Yu Gothic"/>
                <a:ea typeface="Yu Gothic"/>
                <a:cs typeface="Yu Gothic"/>
              </a:rPr>
              <a:t>1〜</a:t>
            </a:r>
          </a:p>
          <a:p xmlns:a="http://schemas.openxmlformats.org/drawingml/2006/main">
            <a:pPr algn="ctr">
              <a:spcBef>
                <a:spcPts val="200"/>
              </a:spcBef>
              <a:buNone/>
            </a:pPr>
            <a:r>
              <a:rPr b="1">
                <a:latin typeface="Yu Gothic"/>
                <a:ea typeface="Yu Gothic"/>
                <a:cs typeface="Yu Gothic"/>
              </a:rPr>
              <a:t>OK</a:t>
            </a:r>
            <a:endParaRPr b="1">
              <a:latin typeface="Yu Gothic"/>
              <a:ea typeface="Yu Gothic"/>
              <a:cs typeface="Yu Gothic"/>
            </a:endParaRPr>
          </a:p>
        </p:txBody>
      </p:sp>
      <p:sp>
        <p:nvSpPr>
          <p:cNvPr id="28" name="テキスト ボックス 27">
            <a:extLst xmlns:a="http://schemas.openxmlformats.org/drawingml/2006/main">
              <a:ext uri="{FF2B5EF4-FFF2-40B4-BE49-F238E27FC236}">
                <a16:creationId xmlns:a16="http://schemas.microsoft.com/office/drawing/2014/main" id="{FCF20C16-77F8-6FA4-3875-9B8D5A831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353" y="3807435"/>
            <a:ext cx="5224717" cy="1846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200"/>
              <a:t>看護師・准看護師・理学療法士・作業療法士・言語聴覚士</a:t>
            </a:r>
          </a:p>
        </p:txBody>
      </p:sp>
      <p:sp>
        <p:nvSpPr>
          <p:cNvPr id="29" name="正方形/長方形 28">
            <a:extLst xmlns:a="http://schemas.openxmlformats.org/drawingml/2006/main">
              <a:ext uri="{FF2B5EF4-FFF2-40B4-BE49-F238E27FC236}">
                <a16:creationId xmlns:a16="http://schemas.microsoft.com/office/drawing/2014/main" id="{ADB5ABF5-6CDB-A962-2C6E-682DD1048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5471" y="7999990"/>
            <a:ext cx="954599" cy="907088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写真を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入れて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ください</a:t>
            </a:r>
          </a:p>
        </p:txBody>
      </p:sp>
      <p:sp>
        <p:nvSpPr>
          <p:cNvPr id="30" name="テキスト ボックス 29">
            <a:extLst xmlns:a="http://schemas.openxmlformats.org/drawingml/2006/main">
              <a:ext uri="{FF2B5EF4-FFF2-40B4-BE49-F238E27FC236}">
                <a16:creationId xmlns:a16="http://schemas.microsoft.com/office/drawing/2014/main" id="{988B3347-B091-A9F1-32DA-D05E9471B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4" y="3343338"/>
            <a:ext cx="2754363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b="1">
                <a:solidFill>
                  <a:schemeClr val="accent2"/>
                </a:solidFill>
              </a:rPr>
              <a:t>募集要項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14" name="角丸四角形 13">
            <a:extLst xmlns:a="http://schemas.openxmlformats.org/drawingml/2006/main">
              <a:ext uri="{FF2B5EF4-FFF2-40B4-BE49-F238E27FC236}">
                <a16:creationId xmlns:a16="http://schemas.microsoft.com/office/drawing/2014/main" id="{8B5C2BFA-30CE-3678-F3E8-70523F7C7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5" y="3723244"/>
            <a:ext cx="1059919" cy="31079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36000" tIns="36000" rIns="3600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募集職種</a:t>
            </a:r>
          </a:p>
        </p:txBody>
      </p:sp>
      <p:sp>
        <p:nvSpPr>
          <p:cNvPr id="34" name="テキスト ボックス 33">
            <a:extLst xmlns:a="http://schemas.openxmlformats.org/drawingml/2006/main">
              <a:ext uri="{FF2B5EF4-FFF2-40B4-BE49-F238E27FC236}">
                <a16:creationId xmlns:a16="http://schemas.microsoft.com/office/drawing/2014/main" id="{3003F33E-0481-6670-1983-97F02EEAB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353" y="4199321"/>
            <a:ext cx="5224717" cy="1846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200"/>
              <a:t>正社員／パート・アルバイト </a:t>
            </a:r>
          </a:p>
        </p:txBody>
      </p:sp>
      <p:sp>
        <p:nvSpPr>
          <p:cNvPr id="35" name="角丸四角形 34">
            <a:extLst xmlns:a="http://schemas.openxmlformats.org/drawingml/2006/main">
              <a:ext uri="{FF2B5EF4-FFF2-40B4-BE49-F238E27FC236}">
                <a16:creationId xmlns:a16="http://schemas.microsoft.com/office/drawing/2014/main" id="{0370E126-2428-A991-C804-B1C7CEDD6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5" y="4115131"/>
            <a:ext cx="1059919" cy="31079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36000" tIns="36000" rIns="3600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雇用形態</a:t>
            </a:r>
          </a:p>
        </p:txBody>
      </p:sp>
      <p:sp>
        <p:nvSpPr>
          <p:cNvPr id="36" name="テキスト ボックス 35">
            <a:extLst xmlns:a="http://schemas.openxmlformats.org/drawingml/2006/main">
              <a:ext uri="{FF2B5EF4-FFF2-40B4-BE49-F238E27FC236}">
                <a16:creationId xmlns:a16="http://schemas.microsoft.com/office/drawing/2014/main" id="{4594D5ED-3468-DDE6-F94C-A28AB7A8A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353" y="4591207"/>
            <a:ext cx="5224717" cy="1846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200"/>
              <a:t>9:00〜18:00</a:t>
            </a:r>
            <a:r>
              <a:rPr sz="1200"/>
              <a:t> </a:t>
            </a:r>
            <a:r>
              <a:rPr sz="1200"/>
              <a:t>※勤務時間・勤務日数はご相談ください。</a:t>
            </a:r>
          </a:p>
        </p:txBody>
      </p:sp>
      <p:sp>
        <p:nvSpPr>
          <p:cNvPr id="37" name="角丸四角形 36">
            <a:extLst xmlns:a="http://schemas.openxmlformats.org/drawingml/2006/main">
              <a:ext uri="{FF2B5EF4-FFF2-40B4-BE49-F238E27FC236}">
                <a16:creationId xmlns:a16="http://schemas.microsoft.com/office/drawing/2014/main" id="{37984684-AFF7-51FA-19F8-F57809BCE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5" y="4507017"/>
            <a:ext cx="1059919" cy="31079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36000" tIns="36000" rIns="3600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勤務時間</a:t>
            </a:r>
            <a:endParaRPr sz="1200"/>
          </a:p>
        </p:txBody>
      </p:sp>
      <p:sp>
        <p:nvSpPr>
          <p:cNvPr id="40" name="テキスト ボックス 39">
            <a:extLst xmlns:a="http://schemas.openxmlformats.org/drawingml/2006/main">
              <a:ext uri="{FF2B5EF4-FFF2-40B4-BE49-F238E27FC236}">
                <a16:creationId xmlns:a16="http://schemas.microsoft.com/office/drawing/2014/main" id="{1E87E92F-3B59-B179-B9DD-F1BFDB90C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353" y="4983093"/>
            <a:ext cx="5224717" cy="1846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200"/>
              <a:t>週休2日制</a:t>
            </a:r>
            <a:r>
              <a:rPr sz="1200"/>
              <a:t> </a:t>
            </a:r>
            <a:r>
              <a:rPr sz="1200"/>
              <a:t>年末年始休暇・有給休暇あり</a:t>
            </a:r>
          </a:p>
        </p:txBody>
      </p:sp>
      <p:sp>
        <p:nvSpPr>
          <p:cNvPr id="41" name="角丸四角形 40">
            <a:extLst xmlns:a="http://schemas.openxmlformats.org/drawingml/2006/main">
              <a:ext uri="{FF2B5EF4-FFF2-40B4-BE49-F238E27FC236}">
                <a16:creationId xmlns:a16="http://schemas.microsoft.com/office/drawing/2014/main" id="{E23D0F94-C363-11BD-3703-FF12913C0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5" y="4898904"/>
            <a:ext cx="1059919" cy="31079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36000" tIns="36000" rIns="3600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休日</a:t>
            </a:r>
            <a:endParaRPr sz="1200"/>
          </a:p>
        </p:txBody>
      </p:sp>
      <p:sp>
        <p:nvSpPr>
          <p:cNvPr id="42" name="テキスト ボックス 41">
            <a:extLst xmlns:a="http://schemas.openxmlformats.org/drawingml/2006/main">
              <a:ext uri="{FF2B5EF4-FFF2-40B4-BE49-F238E27FC236}">
                <a16:creationId xmlns:a16="http://schemas.microsoft.com/office/drawing/2014/main" id="{05159AAD-9996-8766-DF3A-9BC705EB0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353" y="5374979"/>
            <a:ext cx="5224717" cy="1846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200"/>
              <a:t>月給 〇〇〇,〇〇〇円〜</a:t>
            </a:r>
            <a:r>
              <a:rPr sz="1200"/>
              <a:t> </a:t>
            </a:r>
            <a:r>
              <a:rPr sz="1200"/>
              <a:t>時給 〇,〇〇〇円〜</a:t>
            </a:r>
          </a:p>
        </p:txBody>
      </p:sp>
      <p:sp>
        <p:nvSpPr>
          <p:cNvPr id="43" name="角丸四角形 42">
            <a:extLst xmlns:a="http://schemas.openxmlformats.org/drawingml/2006/main">
              <a:ext uri="{FF2B5EF4-FFF2-40B4-BE49-F238E27FC236}">
                <a16:creationId xmlns:a16="http://schemas.microsoft.com/office/drawing/2014/main" id="{19D4DDF5-88C1-0EEA-430C-BC9F5A735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5" y="5290791"/>
            <a:ext cx="1059919" cy="31079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36000" tIns="36000" rIns="3600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給与</a:t>
            </a:r>
            <a:endParaRPr sz="1200"/>
          </a:p>
        </p:txBody>
      </p:sp>
      <p:sp>
        <p:nvSpPr>
          <p:cNvPr id="44" name="テキスト ボックス 43">
            <a:extLst xmlns:a="http://schemas.openxmlformats.org/drawingml/2006/main">
              <a:ext uri="{FF2B5EF4-FFF2-40B4-BE49-F238E27FC236}">
                <a16:creationId xmlns:a16="http://schemas.microsoft.com/office/drawing/2014/main" id="{B96AB9FB-24D7-C812-AFD8-41F062CC1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353" y="5766865"/>
            <a:ext cx="5224717" cy="1846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200"/>
              <a:t>〒000-0000</a:t>
            </a:r>
            <a:r>
              <a:rPr sz="1200"/>
              <a:t> </a:t>
            </a:r>
            <a:r>
              <a:rPr sz="1200"/>
              <a:t>〇〇</a:t>
            </a:r>
            <a:r>
              <a:rPr sz="1200"/>
              <a:t>都</a:t>
            </a:r>
            <a:r>
              <a:rPr sz="1200"/>
              <a:t>〇〇市〇〇区〇〇町0-00-00</a:t>
            </a:r>
          </a:p>
        </p:txBody>
      </p:sp>
      <p:sp>
        <p:nvSpPr>
          <p:cNvPr id="45" name="角丸四角形 44">
            <a:extLst xmlns:a="http://schemas.openxmlformats.org/drawingml/2006/main">
              <a:ext uri="{FF2B5EF4-FFF2-40B4-BE49-F238E27FC236}">
                <a16:creationId xmlns:a16="http://schemas.microsoft.com/office/drawing/2014/main" id="{0C322E40-2437-D4F5-69E8-F36E082A6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5" y="5682678"/>
            <a:ext cx="1059919" cy="31079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36000" tIns="36000" rIns="3600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勤務地</a:t>
            </a:r>
            <a:endParaRPr sz="1200"/>
          </a:p>
        </p:txBody>
      </p:sp>
      <p:sp>
        <p:nvSpPr>
          <p:cNvPr id="47" name="テキスト ボックス 46">
            <a:extLst xmlns:a="http://schemas.openxmlformats.org/drawingml/2006/main">
              <a:ext uri="{FF2B5EF4-FFF2-40B4-BE49-F238E27FC236}">
                <a16:creationId xmlns:a16="http://schemas.microsoft.com/office/drawing/2014/main" id="{5F93D027-0B3E-FD39-82A5-1411C68E2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4" y="7039819"/>
            <a:ext cx="2754363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b="1">
                <a:solidFill>
                  <a:schemeClr val="accent2"/>
                </a:solidFill>
              </a:rPr>
              <a:t>1</a:t>
            </a:r>
            <a:r>
              <a:rPr b="1">
                <a:solidFill>
                  <a:schemeClr val="accent2"/>
                </a:solidFill>
              </a:rPr>
              <a:t>日の流れ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54" name="フレーム (半分) 53">
            <a:extLst xmlns:a="http://schemas.openxmlformats.org/drawingml/2006/main">
              <a:ext uri="{FF2B5EF4-FFF2-40B4-BE49-F238E27FC236}">
                <a16:creationId xmlns:a16="http://schemas.microsoft.com/office/drawing/2014/main" id="{0FF00788-8EEC-E65E-0F3D-7E9BBF523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>
            <a:off x="1428420" y="7504413"/>
            <a:ext cx="182232" cy="180109"/>
          </a:xfrm>
          <a:prstGeom xmlns:a="http://schemas.openxmlformats.org/drawingml/2006/main" prst="halfFrame">
            <a:avLst>
              <a:gd name="adj1" fmla="val 16784"/>
              <a:gd name="adj2" fmla="val 16784"/>
            </a:avLst>
          </a:prstGeom>
          <a:solidFill xmlns:a="http://schemas.openxmlformats.org/drawingml/2006/main">
            <a:srgbClr val="F1902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5" name="角丸四角形 54">
            <a:extLst xmlns:a="http://schemas.openxmlformats.org/drawingml/2006/main">
              <a:ext uri="{FF2B5EF4-FFF2-40B4-BE49-F238E27FC236}">
                <a16:creationId xmlns:a16="http://schemas.microsoft.com/office/drawing/2014/main" id="{CBE2F3DA-01F9-DACC-6D46-4BB6D3294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69" y="7387947"/>
            <a:ext cx="832125" cy="405051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F4ECD8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8:30</a:t>
            </a:r>
          </a:p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出勤</a:t>
            </a: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9" name="角丸四角形 68">
            <a:extLst xmlns:a="http://schemas.openxmlformats.org/drawingml/2006/main">
              <a:ext uri="{FF2B5EF4-FFF2-40B4-BE49-F238E27FC236}">
                <a16:creationId xmlns:a16="http://schemas.microsoft.com/office/drawing/2014/main" id="{AEA08C5F-F072-64CF-EAAA-3C44179A8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7622" y="7387946"/>
            <a:ext cx="832125" cy="405051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F4ECD8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9:00</a:t>
            </a:r>
          </a:p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午前の訪問</a:t>
            </a: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0" name="フレーム (半分) 69">
            <a:extLst xmlns:a="http://schemas.openxmlformats.org/drawingml/2006/main">
              <a:ext uri="{FF2B5EF4-FFF2-40B4-BE49-F238E27FC236}">
                <a16:creationId xmlns:a16="http://schemas.microsoft.com/office/drawing/2014/main" id="{D16AB587-C01B-90AB-9128-D81FFDD67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>
            <a:off x="2516757" y="7504413"/>
            <a:ext cx="182232" cy="180109"/>
          </a:xfrm>
          <a:prstGeom xmlns:a="http://schemas.openxmlformats.org/drawingml/2006/main" prst="halfFrame">
            <a:avLst>
              <a:gd name="adj1" fmla="val 16784"/>
              <a:gd name="adj2" fmla="val 16784"/>
            </a:avLst>
          </a:prstGeom>
          <a:solidFill xmlns:a="http://schemas.openxmlformats.org/drawingml/2006/main">
            <a:srgbClr val="F1902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1" name="角丸四角形 70">
            <a:extLst xmlns:a="http://schemas.openxmlformats.org/drawingml/2006/main">
              <a:ext uri="{FF2B5EF4-FFF2-40B4-BE49-F238E27FC236}">
                <a16:creationId xmlns:a16="http://schemas.microsoft.com/office/drawing/2014/main" id="{AEC38F5A-4A98-6B21-7288-65FF531A9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5959" y="7387947"/>
            <a:ext cx="832125" cy="405051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F4ECD8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12:00</a:t>
            </a:r>
          </a:p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休憩</a:t>
            </a: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2" name="フレーム (半分) 71">
            <a:extLst xmlns:a="http://schemas.openxmlformats.org/drawingml/2006/main">
              <a:ext uri="{FF2B5EF4-FFF2-40B4-BE49-F238E27FC236}">
                <a16:creationId xmlns:a16="http://schemas.microsoft.com/office/drawing/2014/main" id="{46535C6A-FEBB-66D2-8E6B-1B75AC5DD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>
            <a:off x="3609061" y="7504413"/>
            <a:ext cx="182232" cy="180109"/>
          </a:xfrm>
          <a:prstGeom xmlns:a="http://schemas.openxmlformats.org/drawingml/2006/main" prst="halfFrame">
            <a:avLst>
              <a:gd name="adj1" fmla="val 16784"/>
              <a:gd name="adj2" fmla="val 16784"/>
            </a:avLst>
          </a:prstGeom>
          <a:solidFill xmlns:a="http://schemas.openxmlformats.org/drawingml/2006/main">
            <a:srgbClr val="F1902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3" name="角丸四角形 72">
            <a:extLst xmlns:a="http://schemas.openxmlformats.org/drawingml/2006/main">
              <a:ext uri="{FF2B5EF4-FFF2-40B4-BE49-F238E27FC236}">
                <a16:creationId xmlns:a16="http://schemas.microsoft.com/office/drawing/2014/main" id="{55AE230E-2EC3-014F-408A-A29418F39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263" y="7387947"/>
            <a:ext cx="832125" cy="405051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F4ECD8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13:00</a:t>
            </a:r>
          </a:p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午後の訪問</a:t>
            </a: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4" name="フレーム (半分) 73">
            <a:extLst xmlns:a="http://schemas.openxmlformats.org/drawingml/2006/main">
              <a:ext uri="{FF2B5EF4-FFF2-40B4-BE49-F238E27FC236}">
                <a16:creationId xmlns:a16="http://schemas.microsoft.com/office/drawing/2014/main" id="{9815A7DD-31BF-EF86-3032-9D65D613E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>
            <a:off x="4695058" y="7504413"/>
            <a:ext cx="182232" cy="180109"/>
          </a:xfrm>
          <a:prstGeom xmlns:a="http://schemas.openxmlformats.org/drawingml/2006/main" prst="halfFrame">
            <a:avLst>
              <a:gd name="adj1" fmla="val 16784"/>
              <a:gd name="adj2" fmla="val 16784"/>
            </a:avLst>
          </a:prstGeom>
          <a:solidFill xmlns:a="http://schemas.openxmlformats.org/drawingml/2006/main">
            <a:srgbClr val="F1902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5" name="角丸四角形 74">
            <a:extLst xmlns:a="http://schemas.openxmlformats.org/drawingml/2006/main">
              <a:ext uri="{FF2B5EF4-FFF2-40B4-BE49-F238E27FC236}">
                <a16:creationId xmlns:a16="http://schemas.microsoft.com/office/drawing/2014/main" id="{4D1A5A43-B496-F7A7-10F7-EC366A8A9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260" y="7387947"/>
            <a:ext cx="832125" cy="405051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F4ECD8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16:30</a:t>
            </a:r>
          </a:p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記録・報告</a:t>
            </a: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6" name="フレーム (半分) 75">
            <a:extLst xmlns:a="http://schemas.openxmlformats.org/drawingml/2006/main">
              <a:ext uri="{FF2B5EF4-FFF2-40B4-BE49-F238E27FC236}">
                <a16:creationId xmlns:a16="http://schemas.microsoft.com/office/drawing/2014/main" id="{6517D02F-9687-248D-50CB-1AA77085D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>
            <a:off x="5841212" y="7504413"/>
            <a:ext cx="182232" cy="180109"/>
          </a:xfrm>
          <a:prstGeom xmlns:a="http://schemas.openxmlformats.org/drawingml/2006/main" prst="halfFrame">
            <a:avLst>
              <a:gd name="adj1" fmla="val 16784"/>
              <a:gd name="adj2" fmla="val 16784"/>
            </a:avLst>
          </a:prstGeom>
          <a:solidFill xmlns:a="http://schemas.openxmlformats.org/drawingml/2006/main">
            <a:srgbClr val="F1902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7" name="角丸四角形 76">
            <a:extLst xmlns:a="http://schemas.openxmlformats.org/drawingml/2006/main">
              <a:ext uri="{FF2B5EF4-FFF2-40B4-BE49-F238E27FC236}">
                <a16:creationId xmlns:a16="http://schemas.microsoft.com/office/drawing/2014/main" id="{BC3404E7-CA71-C6E8-F13C-0BCE7A83A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0414" y="7387947"/>
            <a:ext cx="832125" cy="405051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F4ECD8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17:30</a:t>
            </a:r>
          </a:p>
          <a:p xmlns:a="http://schemas.openxmlformats.org/drawingml/2006/main">
            <a:pPr algn="ctr">
              <a:buNone/>
            </a:pPr>
            <a:r>
              <a:rPr sz="900">
                <a:solidFill>
                  <a:schemeClr val="tx1">
                    <a:lumMod val="85000"/>
                    <a:lumOff val="15000"/>
                  </a:schemeClr>
                </a:solidFill>
              </a:rPr>
              <a:t>退勤</a:t>
            </a: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" name="テキスト ボックス 77">
            <a:extLst xmlns:a="http://schemas.openxmlformats.org/drawingml/2006/main">
              <a:ext uri="{FF2B5EF4-FFF2-40B4-BE49-F238E27FC236}">
                <a16:creationId xmlns:a16="http://schemas.microsoft.com/office/drawing/2014/main" id="{50DFE8D3-5D4F-0AB1-FF61-D62CE2DB0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4" y="7941156"/>
            <a:ext cx="2754363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b="1">
                <a:solidFill>
                  <a:schemeClr val="accent2"/>
                </a:solidFill>
              </a:rPr>
              <a:t>スタッフの声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79" name="テキスト ボックス 78">
            <a:extLst xmlns:a="http://schemas.openxmlformats.org/drawingml/2006/main">
              <a:ext uri="{FF2B5EF4-FFF2-40B4-BE49-F238E27FC236}">
                <a16:creationId xmlns:a16="http://schemas.microsoft.com/office/drawing/2014/main" id="{4B9F950C-040D-D332-7D2A-9F7992597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4" y="8195504"/>
            <a:ext cx="5286368" cy="7042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ct val="150000"/>
              </a:lnSpc>
              <a:buNone/>
            </a:pPr>
            <a:r>
              <a:rPr sz="1050"/>
              <a:t>訪問看護は、利用者さまとゆっくり向き合い、その方らしい暮らしを支えられる仕事です。困ったときにはスタッフ同士で相談できるので、訪問看護が初めての方も安心して働けます。</a:t>
            </a:r>
            <a:r>
              <a:rPr sz="1050"/>
              <a:t>（</a:t>
            </a:r>
            <a:r>
              <a:rPr sz="1050"/>
              <a:t>30</a:t>
            </a:r>
            <a:r>
              <a:rPr sz="1050"/>
              <a:t>代・看護師）</a:t>
            </a:r>
            <a:endParaRPr sz="1050"/>
          </a:p>
        </p:txBody>
      </p:sp>
      <p:sp>
        <p:nvSpPr>
          <p:cNvPr id="80" name="テキスト ボックス 79">
            <a:extLst xmlns:a="http://schemas.openxmlformats.org/drawingml/2006/main">
              <a:ext uri="{FF2B5EF4-FFF2-40B4-BE49-F238E27FC236}">
                <a16:creationId xmlns:a16="http://schemas.microsoft.com/office/drawing/2014/main" id="{4F453490-61E0-8C6C-7B5B-6E26BED7C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4" y="6151852"/>
            <a:ext cx="6341075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b="1">
                <a:solidFill>
                  <a:schemeClr val="accent2"/>
                </a:solidFill>
              </a:rPr>
              <a:t>安心して働けるサポート体制</a:t>
            </a:r>
          </a:p>
        </p:txBody>
      </p:sp>
      <p:sp>
        <p:nvSpPr>
          <p:cNvPr id="81" name="テキスト ボックス 80">
            <a:extLst xmlns:a="http://schemas.openxmlformats.org/drawingml/2006/main">
              <a:ext uri="{FF2B5EF4-FFF2-40B4-BE49-F238E27FC236}">
                <a16:creationId xmlns:a16="http://schemas.microsoft.com/office/drawing/2014/main" id="{2DC07F35-B89C-E1E2-8996-6710D6373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464" y="6466925"/>
            <a:ext cx="6368606" cy="46192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ct val="150000"/>
              </a:lnSpc>
              <a:buNone/>
            </a:pPr>
            <a:r>
              <a:rPr sz="1050">
                <a:solidFill>
                  <a:schemeClr val="accent2"/>
                </a:solidFill>
              </a:rPr>
              <a:t>●</a:t>
            </a:r>
            <a:r>
              <a:rPr sz="1050"/>
              <a:t>入職後の同行訪問あり</a:t>
            </a:r>
            <a:r>
              <a:rPr sz="1050">
                <a:solidFill>
                  <a:schemeClr val="accent2"/>
                </a:solidFill>
              </a:rPr>
              <a:t>●</a:t>
            </a:r>
            <a:r>
              <a:rPr sz="1050"/>
              <a:t>訪問看護未経験の方も歓迎</a:t>
            </a:r>
            <a:r>
              <a:rPr sz="1050">
                <a:solidFill>
                  <a:schemeClr val="accent2"/>
                </a:solidFill>
              </a:rPr>
              <a:t>●</a:t>
            </a:r>
            <a:r>
              <a:rPr sz="1050"/>
              <a:t>定期的な研修</a:t>
            </a:r>
            <a:r>
              <a:rPr sz="1050">
                <a:solidFill>
                  <a:schemeClr val="accent2"/>
                </a:solidFill>
              </a:rPr>
              <a:t>●</a:t>
            </a:r>
            <a:r>
              <a:rPr sz="1050"/>
              <a:t>勉強会を実施</a:t>
            </a:r>
            <a:r>
              <a:rPr sz="1050">
                <a:solidFill>
                  <a:schemeClr val="accent2"/>
                </a:solidFill>
              </a:rPr>
              <a:t>●</a:t>
            </a:r>
            <a:r>
              <a:rPr sz="1050"/>
              <a:t>困ったときに相談しやすいチーム体制</a:t>
            </a:r>
            <a:r>
              <a:rPr sz="1050">
                <a:solidFill>
                  <a:schemeClr val="accent2"/>
                </a:solidFill>
              </a:rPr>
              <a:t>●</a:t>
            </a:r>
            <a:r>
              <a:rPr sz="1050"/>
              <a:t>主治医やケアマネジャーなど多職種と連携</a:t>
            </a:r>
            <a:r>
              <a:rPr sz="1050">
                <a:solidFill>
                  <a:schemeClr val="accent2"/>
                </a:solidFill>
              </a:rPr>
              <a:t>●</a:t>
            </a:r>
            <a:r>
              <a:rPr sz="1050"/>
              <a:t>経験に合わせて丁寧にサポート</a:t>
            </a:r>
          </a:p>
        </p:txBody>
      </p:sp>
    </p:spTree>
    <p:extLst>
      <p:ext uri="{BB962C8B-B14F-4D97-AF65-F5344CB8AC3E}">
        <p14:creationId xmlns:p14="http://schemas.microsoft.com/office/powerpoint/2010/main" val="784441987"/>
      </p:ext>
    </p:extLst>
  </p:cSld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2026-08-24T09:37:19.6200000Z</dcterms:created>
  <dcterms:modified xsi:type="dcterms:W3CDTF">2026-08-24T09:37:19.6200000Z</dcterms:modified>
</coreProperties>
</file>