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5"/>
  </p:notesMasterIdLst>
  <p:sldIdLst>
    <p:sldId id="256" r:id="rId2"/>
    <p:sldId id="257" r:id="rId3"/>
    <p:sldId id="258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9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orient="horz" pos="2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99978"/>
    <a:srgbClr val="75614C"/>
    <a:srgbClr val="8EC073"/>
    <a:srgbClr val="F19022"/>
    <a:srgbClr val="F4ECD8"/>
    <a:srgbClr val="1E41A4"/>
    <a:srgbClr val="FFFDCB"/>
    <a:srgbClr val="FFFDE6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8"/>
    <p:restoredTop sz="96246"/>
  </p:normalViewPr>
  <p:slideViewPr>
    <p:cSldViewPr snapToGrid="0">
      <p:cViewPr varScale="1">
        <p:scale>
          <a:sx n="69" d="100"/>
          <a:sy n="69" d="100"/>
        </p:scale>
        <p:origin x="3516" y="66"/>
      </p:cViewPr>
      <p:guideLst>
        <p:guide orient="horz" pos="6497"/>
        <p:guide pos="226"/>
        <p:guide pos="4536"/>
        <p:guide orient="horz" pos="238"/>
      </p:guideLst>
    </p:cSldViewPr>
  </p:slideViewPr>
  <p:notesTextViewPr>
    <p:cViewPr>
      <p:scale>
        <a:sx n="130" d="100"/>
        <a:sy n="130" d="100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D4E4B-CB4F-B346-9F1C-8202CBC4BB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AF109-397D-EA4C-89D6-4ABEC93ADF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56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ja-JP" sz="1306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新規開業案内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AF109-397D-EA4C-89D6-4ABEC93ADF6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849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ja-JP" sz="1306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空き状況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AF109-397D-EA4C-89D6-4ABEC93ADF6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501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ja-JP" sz="1306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スタッフ紹介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AF109-397D-EA4C-89D6-4ABEC93ADF6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85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45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15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69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77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76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6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30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48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985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63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50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11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3FED5537-D7AA-56C1-17C1-7226090742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b="63371"/>
          <a:stretch>
            <a:fillRect/>
          </a:stretch>
        </p:blipFill>
        <p:spPr>
          <a:xfrm>
            <a:off x="2149" y="0"/>
            <a:ext cx="7557526" cy="4204137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A20C2A0D-D2C2-3F32-DAE1-E4913117E1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811"/>
            <a:ext cx="2095500" cy="209550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158AEBC1-8905-97E4-C129-A8900C866A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alphaModFix amt="30000"/>
          </a:blip>
          <a:srcRect r="33268"/>
          <a:stretch>
            <a:fillRect/>
          </a:stretch>
        </p:blipFill>
        <p:spPr>
          <a:xfrm>
            <a:off x="5661271" y="3621136"/>
            <a:ext cx="1898404" cy="2844800"/>
          </a:xfrm>
          <a:custGeom>
            <a:avLst/>
            <a:gdLst>
              <a:gd name="csX0" fmla="*/ 0 w 1898404"/>
              <a:gd name="csY0" fmla="*/ 0 h 2844800"/>
              <a:gd name="csX1" fmla="*/ 1898404 w 1898404"/>
              <a:gd name="csY1" fmla="*/ 0 h 2844800"/>
              <a:gd name="csX2" fmla="*/ 1898404 w 1898404"/>
              <a:gd name="csY2" fmla="*/ 2844800 h 2844800"/>
              <a:gd name="csX3" fmla="*/ 0 w 1898404"/>
              <a:gd name="csY3" fmla="*/ 2844800 h 2844800"/>
              <a:gd name="csX4" fmla="*/ 0 w 1898404"/>
              <a:gd name="csY4" fmla="*/ 0 h 2844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98404" h="2844800">
                <a:moveTo>
                  <a:pt x="0" y="0"/>
                </a:moveTo>
                <a:lnTo>
                  <a:pt x="1898404" y="0"/>
                </a:lnTo>
                <a:lnTo>
                  <a:pt x="1898404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1EBF4DDB-0DF1-2B68-54E3-15D247704F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alphaModFix amt="30000"/>
          </a:blip>
          <a:srcRect r="33268"/>
          <a:stretch>
            <a:fillRect/>
          </a:stretch>
        </p:blipFill>
        <p:spPr>
          <a:xfrm rot="10800000">
            <a:off x="-3167" y="6577354"/>
            <a:ext cx="1898404" cy="2844800"/>
          </a:xfrm>
          <a:custGeom>
            <a:avLst/>
            <a:gdLst>
              <a:gd name="csX0" fmla="*/ 0 w 1898404"/>
              <a:gd name="csY0" fmla="*/ 0 h 2844800"/>
              <a:gd name="csX1" fmla="*/ 1898404 w 1898404"/>
              <a:gd name="csY1" fmla="*/ 0 h 2844800"/>
              <a:gd name="csX2" fmla="*/ 1898404 w 1898404"/>
              <a:gd name="csY2" fmla="*/ 2844800 h 2844800"/>
              <a:gd name="csX3" fmla="*/ 0 w 1898404"/>
              <a:gd name="csY3" fmla="*/ 2844800 h 2844800"/>
              <a:gd name="csX4" fmla="*/ 0 w 1898404"/>
              <a:gd name="csY4" fmla="*/ 0 h 2844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98404" h="2844800">
                <a:moveTo>
                  <a:pt x="0" y="0"/>
                </a:moveTo>
                <a:lnTo>
                  <a:pt x="1898404" y="0"/>
                </a:lnTo>
                <a:lnTo>
                  <a:pt x="1898404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B69A648F-0650-6F52-51E7-48B76DCB2708}"/>
              </a:ext>
            </a:extLst>
          </p:cNvPr>
          <p:cNvSpPr/>
          <p:nvPr/>
        </p:nvSpPr>
        <p:spPr>
          <a:xfrm>
            <a:off x="375668" y="4689453"/>
            <a:ext cx="3376993" cy="2085235"/>
          </a:xfrm>
          <a:prstGeom prst="roundRect">
            <a:avLst>
              <a:gd name="adj" fmla="val 8243"/>
            </a:avLst>
          </a:prstGeom>
          <a:solidFill>
            <a:srgbClr val="FDEC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末期がんの疾患管理をお願いしたい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緊急時医療対応・看護を依頼したい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ご自宅で家族を看取りたい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認知症の家族の管理をして欲しい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自宅療養したいので看護を依頼したい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6F2324A-FC6D-1EAE-6100-9CEF602EBBB7}"/>
              </a:ext>
            </a:extLst>
          </p:cNvPr>
          <p:cNvSpPr txBox="1"/>
          <p:nvPr/>
        </p:nvSpPr>
        <p:spPr>
          <a:xfrm>
            <a:off x="737099" y="467771"/>
            <a:ext cx="2663668" cy="550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kumimoji="1" lang="ja-JP" altLang="en-US" sz="16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地域に寄り添う、</a:t>
            </a:r>
            <a:endParaRPr kumimoji="1" lang="en-US" altLang="ja-JP" sz="1600" b="1" dirty="0">
              <a:solidFill>
                <a:schemeClr val="bg2">
                  <a:lumMod val="2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>
              <a:lnSpc>
                <a:spcPts val="2200"/>
              </a:lnSpc>
            </a:pPr>
            <a:r>
              <a:rPr kumimoji="1" lang="ja-JP" altLang="en-US" sz="16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安心のケアをお届けします</a:t>
            </a:r>
            <a:endParaRPr kumimoji="1" lang="en-US" altLang="ja-JP" sz="1600" b="1" dirty="0">
              <a:solidFill>
                <a:schemeClr val="bg2">
                  <a:lumMod val="2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1AE4A5-CADE-D9F9-9FF0-171D25B6EC22}"/>
              </a:ext>
            </a:extLst>
          </p:cNvPr>
          <p:cNvSpPr txBox="1"/>
          <p:nvPr/>
        </p:nvSpPr>
        <p:spPr>
          <a:xfrm>
            <a:off x="358029" y="3720263"/>
            <a:ext cx="6896366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9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看護師がご自宅に訪問し、療養・介護の支援をご提供します！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AFEAD6FC-3BE6-9365-5807-99A6A3E835DD}"/>
              </a:ext>
            </a:extLst>
          </p:cNvPr>
          <p:cNvSpPr/>
          <p:nvPr/>
        </p:nvSpPr>
        <p:spPr>
          <a:xfrm>
            <a:off x="354356" y="2207624"/>
            <a:ext cx="3398305" cy="44846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r>
              <a:rPr kumimoji="1" lang="ja-JP" altLang="en-US" sz="1600" b="1"/>
              <a:t>〇〇〇〇〇〇〇〇ステーション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76CB7CB1-3B14-26F8-332D-EDED3E7F2A47}"/>
              </a:ext>
            </a:extLst>
          </p:cNvPr>
          <p:cNvSpPr txBox="1"/>
          <p:nvPr/>
        </p:nvSpPr>
        <p:spPr>
          <a:xfrm>
            <a:off x="354355" y="3047601"/>
            <a:ext cx="684654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4000" b="1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2026</a:t>
            </a:r>
            <a:r>
              <a:rPr kumimoji="1" lang="ja-JP" altLang="en-US" sz="3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</a:t>
            </a:r>
            <a:r>
              <a:rPr kumimoji="1" lang="en-US" altLang="ja-JP" sz="4000" b="1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</a:t>
            </a:r>
            <a:r>
              <a:rPr kumimoji="1" lang="ja-JP" altLang="en-US" sz="3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r>
              <a:rPr kumimoji="1" lang="en-US" altLang="ja-JP" sz="4000" b="1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</a:t>
            </a:r>
            <a:r>
              <a:rPr kumimoji="1" lang="ja-JP" altLang="en-US" sz="3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日</a:t>
            </a:r>
            <a:r>
              <a:rPr kumimoji="1" lang="en-US" altLang="ja-JP" sz="3200" b="1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</a:t>
            </a:r>
            <a:r>
              <a:rPr kumimoji="1" lang="ja-JP" altLang="en-US" sz="40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新規オープン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7239105-2220-8460-6DFA-D87CEFA7C6A9}"/>
              </a:ext>
            </a:extLst>
          </p:cNvPr>
          <p:cNvSpPr txBox="1"/>
          <p:nvPr/>
        </p:nvSpPr>
        <p:spPr>
          <a:xfrm>
            <a:off x="580296" y="4245325"/>
            <a:ext cx="313564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以下のような状況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69F79F5-85FB-89E6-2CE9-6D538ED18F0D}"/>
              </a:ext>
            </a:extLst>
          </p:cNvPr>
          <p:cNvSpPr txBox="1"/>
          <p:nvPr/>
        </p:nvSpPr>
        <p:spPr>
          <a:xfrm>
            <a:off x="361250" y="8700537"/>
            <a:ext cx="372428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営業時間外・休業日・サービス地域外の訪問については、お電話にてお問い合わせください。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1D8CFE16-5219-E553-3542-4BF156F8C0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 l="280" t="20247" r="507" b="20247"/>
          <a:stretch>
            <a:fillRect/>
          </a:stretch>
        </p:blipFill>
        <p:spPr>
          <a:xfrm>
            <a:off x="3857453" y="0"/>
            <a:ext cx="3702222" cy="2960741"/>
          </a:xfrm>
          <a:custGeom>
            <a:avLst/>
            <a:gdLst>
              <a:gd name="csX0" fmla="*/ 111585 w 3702222"/>
              <a:gd name="csY0" fmla="*/ 0 h 2960741"/>
              <a:gd name="csX1" fmla="*/ 3702222 w 3702222"/>
              <a:gd name="csY1" fmla="*/ 0 h 2960741"/>
              <a:gd name="csX2" fmla="*/ 3702222 w 3702222"/>
              <a:gd name="csY2" fmla="*/ 2441961 h 2960741"/>
              <a:gd name="csX3" fmla="*/ 3699548 w 3702222"/>
              <a:gd name="csY3" fmla="*/ 2444392 h 2960741"/>
              <a:gd name="csX4" fmla="*/ 2492405 w 3702222"/>
              <a:gd name="csY4" fmla="*/ 2949068 h 2960741"/>
              <a:gd name="csX5" fmla="*/ 2261229 w 3702222"/>
              <a:gd name="csY5" fmla="*/ 2960741 h 2960741"/>
              <a:gd name="csX6" fmla="*/ 2261189 w 3702222"/>
              <a:gd name="csY6" fmla="*/ 2960741 h 2960741"/>
              <a:gd name="csX7" fmla="*/ 2030014 w 3702222"/>
              <a:gd name="csY7" fmla="*/ 2949068 h 2960741"/>
              <a:gd name="csX8" fmla="*/ 0 w 3702222"/>
              <a:gd name="csY8" fmla="*/ 699533 h 2960741"/>
              <a:gd name="csX9" fmla="*/ 101660 w 3702222"/>
              <a:gd name="csY9" fmla="*/ 27119 h 2960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3702222" h="2960741">
                <a:moveTo>
                  <a:pt x="111585" y="0"/>
                </a:moveTo>
                <a:lnTo>
                  <a:pt x="3702222" y="0"/>
                </a:lnTo>
                <a:lnTo>
                  <a:pt x="3702222" y="2441961"/>
                </a:lnTo>
                <a:lnTo>
                  <a:pt x="3699548" y="2444392"/>
                </a:lnTo>
                <a:cubicBezTo>
                  <a:pt x="3364516" y="2720885"/>
                  <a:pt x="2948496" y="2902749"/>
                  <a:pt x="2492405" y="2949068"/>
                </a:cubicBezTo>
                <a:lnTo>
                  <a:pt x="2261229" y="2960741"/>
                </a:lnTo>
                <a:lnTo>
                  <a:pt x="2261189" y="2960741"/>
                </a:lnTo>
                <a:lnTo>
                  <a:pt x="2030014" y="2949068"/>
                </a:lnTo>
                <a:cubicBezTo>
                  <a:pt x="889786" y="2833271"/>
                  <a:pt x="0" y="1870312"/>
                  <a:pt x="0" y="699533"/>
                </a:cubicBezTo>
                <a:cubicBezTo>
                  <a:pt x="0" y="465377"/>
                  <a:pt x="35592" y="239534"/>
                  <a:pt x="101660" y="27119"/>
                </a:cubicBezTo>
                <a:close/>
              </a:path>
            </a:pathLst>
          </a:cu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FB4BA6D-5139-89B3-97CE-1E98169E3656}"/>
              </a:ext>
            </a:extLst>
          </p:cNvPr>
          <p:cNvSpPr txBox="1"/>
          <p:nvPr/>
        </p:nvSpPr>
        <p:spPr>
          <a:xfrm>
            <a:off x="580296" y="7144516"/>
            <a:ext cx="350523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営業時間</a:t>
            </a:r>
            <a:r>
              <a:rPr kumimoji="1" lang="en-US" altLang="ja-JP" sz="2000" b="1" dirty="0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9:00〜18:00</a:t>
            </a:r>
            <a:endParaRPr kumimoji="1" lang="ja-JP" altLang="en-US" sz="2000" b="1">
              <a:solidFill>
                <a:schemeClr val="accent2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31DF30E-4845-F055-643F-203EC10342A7}"/>
              </a:ext>
            </a:extLst>
          </p:cNvPr>
          <p:cNvSpPr txBox="1"/>
          <p:nvPr/>
        </p:nvSpPr>
        <p:spPr>
          <a:xfrm>
            <a:off x="4039478" y="4245325"/>
            <a:ext cx="31628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対応サービス（一部抜粋）</a:t>
            </a:r>
          </a:p>
        </p:txBody>
      </p:sp>
      <p:graphicFrame>
        <p:nvGraphicFramePr>
          <p:cNvPr id="41" name="表 40">
            <a:extLst>
              <a:ext uri="{FF2B5EF4-FFF2-40B4-BE49-F238E27FC236}">
                <a16:creationId xmlns:a16="http://schemas.microsoft.com/office/drawing/2014/main" id="{40BAA1BB-CA70-8854-A0E6-51B5DEF67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845860"/>
              </p:ext>
            </p:extLst>
          </p:nvPr>
        </p:nvGraphicFramePr>
        <p:xfrm>
          <a:off x="361250" y="7547938"/>
          <a:ext cx="3709867" cy="10393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9981">
                  <a:extLst>
                    <a:ext uri="{9D8B030D-6E8A-4147-A177-3AD203B41FA5}">
                      <a16:colId xmlns:a16="http://schemas.microsoft.com/office/drawing/2014/main" val="1502664876"/>
                    </a:ext>
                  </a:extLst>
                </a:gridCol>
                <a:gridCol w="529981">
                  <a:extLst>
                    <a:ext uri="{9D8B030D-6E8A-4147-A177-3AD203B41FA5}">
                      <a16:colId xmlns:a16="http://schemas.microsoft.com/office/drawing/2014/main" val="395967475"/>
                    </a:ext>
                  </a:extLst>
                </a:gridCol>
                <a:gridCol w="529981">
                  <a:extLst>
                    <a:ext uri="{9D8B030D-6E8A-4147-A177-3AD203B41FA5}">
                      <a16:colId xmlns:a16="http://schemas.microsoft.com/office/drawing/2014/main" val="1854803208"/>
                    </a:ext>
                  </a:extLst>
                </a:gridCol>
                <a:gridCol w="529981">
                  <a:extLst>
                    <a:ext uri="{9D8B030D-6E8A-4147-A177-3AD203B41FA5}">
                      <a16:colId xmlns:a16="http://schemas.microsoft.com/office/drawing/2014/main" val="3929298702"/>
                    </a:ext>
                  </a:extLst>
                </a:gridCol>
                <a:gridCol w="529981">
                  <a:extLst>
                    <a:ext uri="{9D8B030D-6E8A-4147-A177-3AD203B41FA5}">
                      <a16:colId xmlns:a16="http://schemas.microsoft.com/office/drawing/2014/main" val="2160150878"/>
                    </a:ext>
                  </a:extLst>
                </a:gridCol>
                <a:gridCol w="529981">
                  <a:extLst>
                    <a:ext uri="{9D8B030D-6E8A-4147-A177-3AD203B41FA5}">
                      <a16:colId xmlns:a16="http://schemas.microsoft.com/office/drawing/2014/main" val="4233868351"/>
                    </a:ext>
                  </a:extLst>
                </a:gridCol>
                <a:gridCol w="529981">
                  <a:extLst>
                    <a:ext uri="{9D8B030D-6E8A-4147-A177-3AD203B41FA5}">
                      <a16:colId xmlns:a16="http://schemas.microsoft.com/office/drawing/2014/main" val="1096301581"/>
                    </a:ext>
                  </a:extLst>
                </a:gridCol>
              </a:tblGrid>
              <a:tr h="5196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230424"/>
                  </a:ext>
                </a:extLst>
              </a:tr>
              <a:tr h="5196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427274"/>
                  </a:ext>
                </a:extLst>
              </a:tr>
            </a:tbl>
          </a:graphicData>
        </a:graphic>
      </p:graphicFrame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02DD6E55-BC00-9DCD-CEB8-633B6AEA395F}"/>
              </a:ext>
            </a:extLst>
          </p:cNvPr>
          <p:cNvSpPr/>
          <p:nvPr/>
        </p:nvSpPr>
        <p:spPr>
          <a:xfrm flipH="1">
            <a:off x="375668" y="4245326"/>
            <a:ext cx="95282" cy="2986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B566B183-8F7C-9B9D-4ACA-E8676A290A45}"/>
              </a:ext>
            </a:extLst>
          </p:cNvPr>
          <p:cNvSpPr/>
          <p:nvPr/>
        </p:nvSpPr>
        <p:spPr>
          <a:xfrm>
            <a:off x="4281510" y="7104813"/>
            <a:ext cx="2916482" cy="19650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事業所の外観や写真を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D533EEF-6F48-36D5-6F66-95E64D4FD196}"/>
              </a:ext>
            </a:extLst>
          </p:cNvPr>
          <p:cNvSpPr txBox="1"/>
          <p:nvPr/>
        </p:nvSpPr>
        <p:spPr>
          <a:xfrm>
            <a:off x="354356" y="1097414"/>
            <a:ext cx="33983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6600" b="1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訪問看護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B7B69CA-1981-5310-7D87-A1D8C71130A3}"/>
              </a:ext>
            </a:extLst>
          </p:cNvPr>
          <p:cNvSpPr/>
          <p:nvPr/>
        </p:nvSpPr>
        <p:spPr>
          <a:xfrm>
            <a:off x="-325" y="9323813"/>
            <a:ext cx="7560000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D6B66C4-B67E-842B-CB98-9632541E0D4B}"/>
              </a:ext>
            </a:extLst>
          </p:cNvPr>
          <p:cNvSpPr txBox="1"/>
          <p:nvPr/>
        </p:nvSpPr>
        <p:spPr>
          <a:xfrm>
            <a:off x="3909765" y="9558008"/>
            <a:ext cx="2273032" cy="564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〒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000-0000</a:t>
            </a:r>
          </a:p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〇〇都〇〇市〇〇区〇〇町</a:t>
            </a:r>
            <a:endParaRPr kumimoji="1" lang="en-US" altLang="ja-JP" sz="10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丁目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番地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号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9E4C381-B99F-7527-2652-846100FE6F0D}"/>
              </a:ext>
            </a:extLst>
          </p:cNvPr>
          <p:cNvSpPr>
            <a:spLocks noChangeAspect="1"/>
          </p:cNvSpPr>
          <p:nvPr/>
        </p:nvSpPr>
        <p:spPr>
          <a:xfrm>
            <a:off x="6299806" y="9508514"/>
            <a:ext cx="900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QR</a:t>
            </a:r>
            <a:endParaRPr kumimoji="1" lang="ja-JP" altLang="en-US" sz="1400" b="1">
              <a:solidFill>
                <a:schemeClr val="tx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9526490-F369-9CB9-AB1B-EE91D436138C}"/>
              </a:ext>
            </a:extLst>
          </p:cNvPr>
          <p:cNvSpPr txBox="1"/>
          <p:nvPr/>
        </p:nvSpPr>
        <p:spPr>
          <a:xfrm>
            <a:off x="1104692" y="9719804"/>
            <a:ext cx="278913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en-US" altLang="ja-JP" sz="3400" b="1" dirty="0">
                <a:solidFill>
                  <a:schemeClr val="bg1"/>
                </a:solidFill>
              </a:rPr>
              <a:t>000-000-0000</a:t>
            </a:r>
            <a:endParaRPr kumimoji="1" lang="ja-JP" altLang="en-US" sz="3400" b="1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0CED84A-66DA-3CBF-6BB5-E08F95B840EC}"/>
              </a:ext>
            </a:extLst>
          </p:cNvPr>
          <p:cNvSpPr txBox="1"/>
          <p:nvPr/>
        </p:nvSpPr>
        <p:spPr>
          <a:xfrm>
            <a:off x="4747524" y="10240667"/>
            <a:ext cx="143527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9:00〜18:00(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平日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endParaRPr kumimoji="1" lang="ja-JP" altLang="en-US" sz="10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63BA6F9-A782-EB1D-6DD0-5068F2DC4A56}"/>
              </a:ext>
            </a:extLst>
          </p:cNvPr>
          <p:cNvSpPr txBox="1"/>
          <p:nvPr/>
        </p:nvSpPr>
        <p:spPr>
          <a:xfrm>
            <a:off x="375669" y="9538081"/>
            <a:ext cx="3518152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400" b="1">
                <a:solidFill>
                  <a:schemeClr val="bg1"/>
                </a:solidFill>
              </a:rPr>
              <a:t>まずはお気軽にお問い合わせください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CD35583-08F4-277A-D8AC-78E12811F585}"/>
              </a:ext>
            </a:extLst>
          </p:cNvPr>
          <p:cNvSpPr txBox="1"/>
          <p:nvPr/>
        </p:nvSpPr>
        <p:spPr>
          <a:xfrm>
            <a:off x="359869" y="10221737"/>
            <a:ext cx="351815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0B327708-6118-BFE4-FDBC-DF646749562A}"/>
              </a:ext>
            </a:extLst>
          </p:cNvPr>
          <p:cNvSpPr/>
          <p:nvPr/>
        </p:nvSpPr>
        <p:spPr>
          <a:xfrm>
            <a:off x="358775" y="9806145"/>
            <a:ext cx="646287" cy="3509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accent2"/>
                </a:solidFill>
              </a:rPr>
              <a:t>TEL</a:t>
            </a:r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81D6E141-265B-EC8E-6ED5-331EFA642A5E}"/>
              </a:ext>
            </a:extLst>
          </p:cNvPr>
          <p:cNvSpPr/>
          <p:nvPr/>
        </p:nvSpPr>
        <p:spPr>
          <a:xfrm>
            <a:off x="3922104" y="10200156"/>
            <a:ext cx="748514" cy="2595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>
                <a:solidFill>
                  <a:schemeClr val="accent2"/>
                </a:solidFill>
              </a:rPr>
              <a:t>営業時間</a:t>
            </a:r>
            <a:endParaRPr kumimoji="1" lang="ja-JP" altLang="en-US" sz="1000">
              <a:solidFill>
                <a:schemeClr val="accent2"/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07E2C91F-6F36-EA16-3899-A5C180879165}"/>
              </a:ext>
            </a:extLst>
          </p:cNvPr>
          <p:cNvSpPr/>
          <p:nvPr/>
        </p:nvSpPr>
        <p:spPr>
          <a:xfrm>
            <a:off x="3833571" y="4689453"/>
            <a:ext cx="3376993" cy="2085235"/>
          </a:xfrm>
          <a:prstGeom prst="roundRect">
            <a:avLst>
              <a:gd name="adj" fmla="val 8243"/>
            </a:avLst>
          </a:prstGeom>
          <a:solidFill>
            <a:srgbClr val="FDEC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健康状態の観察・服薬管理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日常生活支援・リハビリ実施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ご自宅での医療機器管理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認知症・精神疾患の患者のケア</a:t>
            </a:r>
          </a:p>
          <a:p>
            <a:pPr marL="171450" indent="-171450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人工肛門・人工透析の管理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7C6E82C-4542-2694-65DD-A1418AF60CC3}"/>
              </a:ext>
            </a:extLst>
          </p:cNvPr>
          <p:cNvSpPr/>
          <p:nvPr/>
        </p:nvSpPr>
        <p:spPr>
          <a:xfrm flipH="1">
            <a:off x="3831137" y="4245326"/>
            <a:ext cx="95282" cy="2986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3AAA927-75F4-3CB9-811B-68AC276ACC7F}"/>
              </a:ext>
            </a:extLst>
          </p:cNvPr>
          <p:cNvSpPr/>
          <p:nvPr/>
        </p:nvSpPr>
        <p:spPr>
          <a:xfrm flipH="1">
            <a:off x="375668" y="7131009"/>
            <a:ext cx="95282" cy="2986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718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C2B88E63-5632-B910-88AE-390926B3EC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b="63371"/>
          <a:stretch>
            <a:fillRect/>
          </a:stretch>
        </p:blipFill>
        <p:spPr>
          <a:xfrm>
            <a:off x="2149" y="0"/>
            <a:ext cx="7557526" cy="4204137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E828DB9B-B144-E914-897F-A04EEFBEE9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811"/>
            <a:ext cx="2095500" cy="20955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A97D6199-6ADF-5529-40FE-BD6B865056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alphaModFix amt="30000"/>
          </a:blip>
          <a:srcRect r="33268"/>
          <a:stretch>
            <a:fillRect/>
          </a:stretch>
        </p:blipFill>
        <p:spPr>
          <a:xfrm rot="10800000">
            <a:off x="-3167" y="7052317"/>
            <a:ext cx="1898404" cy="2844800"/>
          </a:xfrm>
          <a:custGeom>
            <a:avLst/>
            <a:gdLst>
              <a:gd name="csX0" fmla="*/ 0 w 1898404"/>
              <a:gd name="csY0" fmla="*/ 0 h 2844800"/>
              <a:gd name="csX1" fmla="*/ 1898404 w 1898404"/>
              <a:gd name="csY1" fmla="*/ 0 h 2844800"/>
              <a:gd name="csX2" fmla="*/ 1898404 w 1898404"/>
              <a:gd name="csY2" fmla="*/ 2844800 h 2844800"/>
              <a:gd name="csX3" fmla="*/ 0 w 1898404"/>
              <a:gd name="csY3" fmla="*/ 2844800 h 2844800"/>
              <a:gd name="csX4" fmla="*/ 0 w 1898404"/>
              <a:gd name="csY4" fmla="*/ 0 h 2844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98404" h="2844800">
                <a:moveTo>
                  <a:pt x="0" y="0"/>
                </a:moveTo>
                <a:lnTo>
                  <a:pt x="1898404" y="0"/>
                </a:lnTo>
                <a:lnTo>
                  <a:pt x="1898404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C77763EF-9E24-4DD1-E16F-CC0CC8DF1A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alphaModFix amt="30000"/>
          </a:blip>
          <a:srcRect r="33268"/>
          <a:stretch>
            <a:fillRect/>
          </a:stretch>
        </p:blipFill>
        <p:spPr>
          <a:xfrm>
            <a:off x="5661271" y="3621136"/>
            <a:ext cx="1898404" cy="2844800"/>
          </a:xfrm>
          <a:custGeom>
            <a:avLst/>
            <a:gdLst>
              <a:gd name="csX0" fmla="*/ 0 w 1898404"/>
              <a:gd name="csY0" fmla="*/ 0 h 2844800"/>
              <a:gd name="csX1" fmla="*/ 1898404 w 1898404"/>
              <a:gd name="csY1" fmla="*/ 0 h 2844800"/>
              <a:gd name="csX2" fmla="*/ 1898404 w 1898404"/>
              <a:gd name="csY2" fmla="*/ 2844800 h 2844800"/>
              <a:gd name="csX3" fmla="*/ 0 w 1898404"/>
              <a:gd name="csY3" fmla="*/ 2844800 h 2844800"/>
              <a:gd name="csX4" fmla="*/ 0 w 1898404"/>
              <a:gd name="csY4" fmla="*/ 0 h 2844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98404" h="2844800">
                <a:moveTo>
                  <a:pt x="0" y="0"/>
                </a:moveTo>
                <a:lnTo>
                  <a:pt x="1898404" y="0"/>
                </a:lnTo>
                <a:lnTo>
                  <a:pt x="1898404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角丸四角形 5">
            <a:extLst>
              <a:ext uri="{FF2B5EF4-FFF2-40B4-BE49-F238E27FC236}">
                <a16:creationId xmlns:a16="http://schemas.microsoft.com/office/drawing/2014/main" id="{EC0BDC06-26E4-93A9-EE9E-C8CAA0D85530}"/>
              </a:ext>
            </a:extLst>
          </p:cNvPr>
          <p:cNvSpPr/>
          <p:nvPr/>
        </p:nvSpPr>
        <p:spPr>
          <a:xfrm>
            <a:off x="375667" y="5692409"/>
            <a:ext cx="6125146" cy="3391927"/>
          </a:xfrm>
          <a:prstGeom prst="roundRect">
            <a:avLst>
              <a:gd name="adj" fmla="val 8243"/>
            </a:avLst>
          </a:prstGeom>
          <a:solidFill>
            <a:srgbClr val="FDEC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648000" bIns="7200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ステーションからのお知らせ このたび受け入れ体制を見直し、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訪問可能な枠を拡大いたしました。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 新規のご利用相談や退院支援など、迅速な対応を心掛けています。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 下記のようなケースもお気軽にご相談ください。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医療依存度の高い方</a:t>
            </a:r>
            <a:r>
              <a:rPr kumimoji="1" lang="en-US" altLang="ja-JP" sz="1300" dirty="0">
                <a:solidFill>
                  <a:schemeClr val="tx1"/>
                </a:solidFill>
                <a:latin typeface="+mn-ea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ターミナルケア・看取り 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精神科訪問看護 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リハビリが必要な方</a:t>
            </a:r>
            <a:endParaRPr kumimoji="1" lang="en-US" altLang="ja-JP" sz="13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>
                <a:solidFill>
                  <a:schemeClr val="tx1"/>
                </a:solidFill>
                <a:latin typeface="+mn-ea"/>
              </a:rPr>
              <a:t>まずはお気軽にお問い合わせください。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482850F-3E25-142F-C671-A46FB08B6494}"/>
              </a:ext>
            </a:extLst>
          </p:cNvPr>
          <p:cNvSpPr txBox="1"/>
          <p:nvPr/>
        </p:nvSpPr>
        <p:spPr>
          <a:xfrm>
            <a:off x="379341" y="399874"/>
            <a:ext cx="68963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0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〇〇〇〇〇〇〇〇〇〇〇〇ステーション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196CC1-F527-7824-4ABA-AE5F91EE85DD}"/>
              </a:ext>
            </a:extLst>
          </p:cNvPr>
          <p:cNvSpPr txBox="1"/>
          <p:nvPr/>
        </p:nvSpPr>
        <p:spPr>
          <a:xfrm>
            <a:off x="375667" y="797201"/>
            <a:ext cx="684654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4000" b="1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空き状況のご案内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0EB6D1-A196-C0D8-10BE-AABD6582152D}"/>
              </a:ext>
            </a:extLst>
          </p:cNvPr>
          <p:cNvSpPr txBox="1"/>
          <p:nvPr/>
        </p:nvSpPr>
        <p:spPr>
          <a:xfrm>
            <a:off x="533400" y="5248282"/>
            <a:ext cx="668881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400" b="1">
                <a:solidFill>
                  <a:schemeClr val="accent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ステーションからのお知らせ</a:t>
            </a:r>
          </a:p>
        </p:txBody>
      </p:sp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C22CA30B-B3A4-B0B8-CDBE-436A4EDB0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422834"/>
              </p:ext>
            </p:extLst>
          </p:nvPr>
        </p:nvGraphicFramePr>
        <p:xfrm>
          <a:off x="375667" y="1504450"/>
          <a:ext cx="6846545" cy="30976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5818">
                  <a:extLst>
                    <a:ext uri="{9D8B030D-6E8A-4147-A177-3AD203B41FA5}">
                      <a16:colId xmlns:a16="http://schemas.microsoft.com/office/drawing/2014/main" val="419743391"/>
                    </a:ext>
                  </a:extLst>
                </a:gridCol>
                <a:gridCol w="855818">
                  <a:extLst>
                    <a:ext uri="{9D8B030D-6E8A-4147-A177-3AD203B41FA5}">
                      <a16:colId xmlns:a16="http://schemas.microsoft.com/office/drawing/2014/main" val="1502664876"/>
                    </a:ext>
                  </a:extLst>
                </a:gridCol>
                <a:gridCol w="855818">
                  <a:extLst>
                    <a:ext uri="{9D8B030D-6E8A-4147-A177-3AD203B41FA5}">
                      <a16:colId xmlns:a16="http://schemas.microsoft.com/office/drawing/2014/main" val="395967475"/>
                    </a:ext>
                  </a:extLst>
                </a:gridCol>
                <a:gridCol w="855818">
                  <a:extLst>
                    <a:ext uri="{9D8B030D-6E8A-4147-A177-3AD203B41FA5}">
                      <a16:colId xmlns:a16="http://schemas.microsoft.com/office/drawing/2014/main" val="1854803208"/>
                    </a:ext>
                  </a:extLst>
                </a:gridCol>
                <a:gridCol w="837637">
                  <a:extLst>
                    <a:ext uri="{9D8B030D-6E8A-4147-A177-3AD203B41FA5}">
                      <a16:colId xmlns:a16="http://schemas.microsoft.com/office/drawing/2014/main" val="3929298702"/>
                    </a:ext>
                  </a:extLst>
                </a:gridCol>
                <a:gridCol w="874000">
                  <a:extLst>
                    <a:ext uri="{9D8B030D-6E8A-4147-A177-3AD203B41FA5}">
                      <a16:colId xmlns:a16="http://schemas.microsoft.com/office/drawing/2014/main" val="2160150878"/>
                    </a:ext>
                  </a:extLst>
                </a:gridCol>
                <a:gridCol w="855818">
                  <a:extLst>
                    <a:ext uri="{9D8B030D-6E8A-4147-A177-3AD203B41FA5}">
                      <a16:colId xmlns:a16="http://schemas.microsoft.com/office/drawing/2014/main" val="4233868351"/>
                    </a:ext>
                  </a:extLst>
                </a:gridCol>
                <a:gridCol w="855818">
                  <a:extLst>
                    <a:ext uri="{9D8B030D-6E8A-4147-A177-3AD203B41FA5}">
                      <a16:colId xmlns:a16="http://schemas.microsoft.com/office/drawing/2014/main" val="1096301581"/>
                    </a:ext>
                  </a:extLst>
                </a:gridCol>
              </a:tblGrid>
              <a:tr h="516283"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/>
                        <a:t>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230424"/>
                  </a:ext>
                </a:extLst>
              </a:tr>
              <a:tr h="5162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9:00</a:t>
                      </a:r>
                      <a:endParaRPr kumimoji="1" lang="ja-JP" altLang="en-US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427274"/>
                  </a:ext>
                </a:extLst>
              </a:tr>
              <a:tr h="5162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11:00</a:t>
                      </a:r>
                      <a:endParaRPr kumimoji="1" lang="ja-JP" altLang="en-US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△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△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582155"/>
                  </a:ext>
                </a:extLst>
              </a:tr>
              <a:tr h="5162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13:00</a:t>
                      </a:r>
                      <a:endParaRPr kumimoji="1" lang="ja-JP" altLang="en-US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982516"/>
                  </a:ext>
                </a:extLst>
              </a:tr>
              <a:tr h="5162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15:00</a:t>
                      </a:r>
                      <a:endParaRPr kumimoji="1" lang="ja-JP" altLang="en-US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/>
                        <a:t>×</a:t>
                      </a:r>
                      <a:endParaRPr kumimoji="1" lang="ja-JP" altLang="en-US" b="1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/>
                        <a:t>×</a:t>
                      </a:r>
                      <a:endParaRPr kumimoji="1" lang="ja-JP" altLang="en-US" b="1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/>
                        <a:t>×</a:t>
                      </a:r>
                      <a:endParaRPr kumimoji="1" lang="ja-JP" altLang="en-US" b="1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/>
                        <a:t>×</a:t>
                      </a:r>
                      <a:endParaRPr kumimoji="1" lang="ja-JP" altLang="en-US" b="1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725759"/>
                  </a:ext>
                </a:extLst>
              </a:tr>
              <a:tr h="51628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17:00</a:t>
                      </a:r>
                      <a:endParaRPr kumimoji="1" lang="ja-JP" altLang="en-US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/>
                        <a:t>×</a:t>
                      </a:r>
                      <a:endParaRPr kumimoji="1" lang="ja-JP" altLang="en-US" b="1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/>
                        <a:t>×</a:t>
                      </a:r>
                      <a:endParaRPr kumimoji="1" lang="ja-JP" altLang="en-US" b="1"/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/>
                        <a:t>◯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b="1">
                          <a:solidFill>
                            <a:srgbClr val="C00000"/>
                          </a:solidFill>
                        </a:rPr>
                        <a:t>休</a:t>
                      </a:r>
                    </a:p>
                  </a:txBody>
                  <a:tcPr anchor="ctr">
                    <a:solidFill>
                      <a:srgbClr val="FD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685265"/>
                  </a:ext>
                </a:extLst>
              </a:tr>
            </a:tbl>
          </a:graphicData>
        </a:graphic>
      </p:graphicFrame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6BF0D6E-96AF-3462-64DE-5712234DB8FC}"/>
              </a:ext>
            </a:extLst>
          </p:cNvPr>
          <p:cNvSpPr txBox="1"/>
          <p:nvPr/>
        </p:nvSpPr>
        <p:spPr>
          <a:xfrm>
            <a:off x="379341" y="4710975"/>
            <a:ext cx="689636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◯空きあり　△予約あり　</a:t>
            </a:r>
            <a:r>
              <a:rPr kumimoji="1" lang="en-US" altLang="ja-JP" b="1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×</a:t>
            </a:r>
            <a:r>
              <a:rPr kumimoji="1" lang="ja-JP" altLang="en-US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空きなし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2453170-61A2-FAD8-12C6-2BCD345A7A2B}"/>
              </a:ext>
            </a:extLst>
          </p:cNvPr>
          <p:cNvSpPr/>
          <p:nvPr/>
        </p:nvSpPr>
        <p:spPr>
          <a:xfrm flipH="1">
            <a:off x="375668" y="5243661"/>
            <a:ext cx="95282" cy="3503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6748FCBB-53AB-47FD-06D1-9E4B5BBABA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321" r="22338" b="4356"/>
          <a:stretch>
            <a:fillRect/>
          </a:stretch>
        </p:blipFill>
        <p:spPr>
          <a:xfrm>
            <a:off x="5752880" y="5445825"/>
            <a:ext cx="1469331" cy="3741538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4F937F17-6C55-FD4B-0DEB-14E3383F2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37223" y="55756"/>
            <a:ext cx="2844800" cy="28448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20A39F-8AEA-5D40-CC1F-E2D5CDB109FA}"/>
              </a:ext>
            </a:extLst>
          </p:cNvPr>
          <p:cNvSpPr/>
          <p:nvPr/>
        </p:nvSpPr>
        <p:spPr>
          <a:xfrm>
            <a:off x="-325" y="9323813"/>
            <a:ext cx="7560000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B51208-63B4-C85E-390B-5BBBABD2911A}"/>
              </a:ext>
            </a:extLst>
          </p:cNvPr>
          <p:cNvSpPr txBox="1"/>
          <p:nvPr/>
        </p:nvSpPr>
        <p:spPr>
          <a:xfrm>
            <a:off x="3909765" y="9558008"/>
            <a:ext cx="2273032" cy="564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〒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000-0000</a:t>
            </a:r>
          </a:p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〇〇都〇〇市〇〇区〇〇町</a:t>
            </a:r>
            <a:endParaRPr kumimoji="1" lang="en-US" altLang="ja-JP" sz="10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丁目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番地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号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226023-9211-DC61-66CD-84191FDB241D}"/>
              </a:ext>
            </a:extLst>
          </p:cNvPr>
          <p:cNvSpPr>
            <a:spLocks noChangeAspect="1"/>
          </p:cNvSpPr>
          <p:nvPr/>
        </p:nvSpPr>
        <p:spPr>
          <a:xfrm>
            <a:off x="6299806" y="9508514"/>
            <a:ext cx="900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QR</a:t>
            </a:r>
            <a:endParaRPr kumimoji="1" lang="ja-JP" altLang="en-US" sz="1400" b="1">
              <a:solidFill>
                <a:schemeClr val="tx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A66EFEB-1617-C591-3F93-3DA949E39E82}"/>
              </a:ext>
            </a:extLst>
          </p:cNvPr>
          <p:cNvSpPr txBox="1"/>
          <p:nvPr/>
        </p:nvSpPr>
        <p:spPr>
          <a:xfrm>
            <a:off x="1104692" y="9719804"/>
            <a:ext cx="278913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en-US" altLang="ja-JP" sz="3400" b="1" dirty="0">
                <a:solidFill>
                  <a:schemeClr val="bg1"/>
                </a:solidFill>
              </a:rPr>
              <a:t>000-000-0000</a:t>
            </a:r>
            <a:endParaRPr kumimoji="1" lang="ja-JP" altLang="en-US" sz="3400" b="1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BDB80AA-066E-52E2-CC33-F9679193264D}"/>
              </a:ext>
            </a:extLst>
          </p:cNvPr>
          <p:cNvSpPr txBox="1"/>
          <p:nvPr/>
        </p:nvSpPr>
        <p:spPr>
          <a:xfrm>
            <a:off x="4747524" y="10240667"/>
            <a:ext cx="143527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9:00〜18:00(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平日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endParaRPr kumimoji="1" lang="ja-JP" altLang="en-US" sz="10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4BAFED1-B0CE-33C0-DDDF-082B66AAFB7E}"/>
              </a:ext>
            </a:extLst>
          </p:cNvPr>
          <p:cNvSpPr txBox="1"/>
          <p:nvPr/>
        </p:nvSpPr>
        <p:spPr>
          <a:xfrm>
            <a:off x="375669" y="9538081"/>
            <a:ext cx="3518152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400" b="1">
                <a:solidFill>
                  <a:schemeClr val="bg1"/>
                </a:solidFill>
              </a:rPr>
              <a:t>まずはお気軽にお問い合わせください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49D24A1-7EDB-7F66-7F01-39E75DEB4A70}"/>
              </a:ext>
            </a:extLst>
          </p:cNvPr>
          <p:cNvSpPr txBox="1"/>
          <p:nvPr/>
        </p:nvSpPr>
        <p:spPr>
          <a:xfrm>
            <a:off x="359869" y="10221737"/>
            <a:ext cx="351815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4D2E188D-423C-3390-A309-894BD3AA597C}"/>
              </a:ext>
            </a:extLst>
          </p:cNvPr>
          <p:cNvSpPr/>
          <p:nvPr/>
        </p:nvSpPr>
        <p:spPr>
          <a:xfrm>
            <a:off x="358775" y="9806145"/>
            <a:ext cx="646287" cy="3509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accent2"/>
                </a:solidFill>
              </a:rPr>
              <a:t>TEL</a:t>
            </a:r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5ADF4D0D-3BFA-47DB-8190-F6A956E2F71D}"/>
              </a:ext>
            </a:extLst>
          </p:cNvPr>
          <p:cNvSpPr/>
          <p:nvPr/>
        </p:nvSpPr>
        <p:spPr>
          <a:xfrm>
            <a:off x="3922104" y="10200156"/>
            <a:ext cx="748514" cy="2595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>
                <a:solidFill>
                  <a:schemeClr val="accent2"/>
                </a:solidFill>
              </a:rPr>
              <a:t>営業時間</a:t>
            </a:r>
            <a:endParaRPr kumimoji="1" lang="ja-JP" altLang="en-US" sz="1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65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図 152">
            <a:extLst>
              <a:ext uri="{FF2B5EF4-FFF2-40B4-BE49-F238E27FC236}">
                <a16:creationId xmlns:a16="http://schemas.microsoft.com/office/drawing/2014/main" id="{184476F9-CF63-316D-EADA-75D8EAE037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1"/>
            <a:ext cx="2095500" cy="2095500"/>
          </a:xfrm>
          <a:prstGeom prst="rect">
            <a:avLst/>
          </a:prstGeom>
        </p:spPr>
      </p:pic>
      <p:pic>
        <p:nvPicPr>
          <p:cNvPr id="113" name="図 112">
            <a:extLst>
              <a:ext uri="{FF2B5EF4-FFF2-40B4-BE49-F238E27FC236}">
                <a16:creationId xmlns:a16="http://schemas.microsoft.com/office/drawing/2014/main" id="{AD40A287-9075-8DF7-D443-C9AEA82BD4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r="33268"/>
          <a:stretch>
            <a:fillRect/>
          </a:stretch>
        </p:blipFill>
        <p:spPr>
          <a:xfrm>
            <a:off x="5661271" y="3621136"/>
            <a:ext cx="1898404" cy="2844800"/>
          </a:xfrm>
          <a:custGeom>
            <a:avLst/>
            <a:gdLst>
              <a:gd name="csX0" fmla="*/ 0 w 1898404"/>
              <a:gd name="csY0" fmla="*/ 0 h 2844800"/>
              <a:gd name="csX1" fmla="*/ 1898404 w 1898404"/>
              <a:gd name="csY1" fmla="*/ 0 h 2844800"/>
              <a:gd name="csX2" fmla="*/ 1898404 w 1898404"/>
              <a:gd name="csY2" fmla="*/ 2844800 h 2844800"/>
              <a:gd name="csX3" fmla="*/ 0 w 1898404"/>
              <a:gd name="csY3" fmla="*/ 2844800 h 2844800"/>
              <a:gd name="csX4" fmla="*/ 0 w 1898404"/>
              <a:gd name="csY4" fmla="*/ 0 h 2844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98404" h="2844800">
                <a:moveTo>
                  <a:pt x="0" y="0"/>
                </a:moveTo>
                <a:lnTo>
                  <a:pt x="1898404" y="0"/>
                </a:lnTo>
                <a:lnTo>
                  <a:pt x="1898404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2" name="図 111">
            <a:extLst>
              <a:ext uri="{FF2B5EF4-FFF2-40B4-BE49-F238E27FC236}">
                <a16:creationId xmlns:a16="http://schemas.microsoft.com/office/drawing/2014/main" id="{56C77344-4EA8-7D4C-96D5-974E183AC8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r="33268"/>
          <a:stretch>
            <a:fillRect/>
          </a:stretch>
        </p:blipFill>
        <p:spPr>
          <a:xfrm rot="10800000">
            <a:off x="-3167" y="6577354"/>
            <a:ext cx="1898404" cy="2844800"/>
          </a:xfrm>
          <a:custGeom>
            <a:avLst/>
            <a:gdLst>
              <a:gd name="csX0" fmla="*/ 0 w 1898404"/>
              <a:gd name="csY0" fmla="*/ 0 h 2844800"/>
              <a:gd name="csX1" fmla="*/ 1898404 w 1898404"/>
              <a:gd name="csY1" fmla="*/ 0 h 2844800"/>
              <a:gd name="csX2" fmla="*/ 1898404 w 1898404"/>
              <a:gd name="csY2" fmla="*/ 2844800 h 2844800"/>
              <a:gd name="csX3" fmla="*/ 0 w 1898404"/>
              <a:gd name="csY3" fmla="*/ 2844800 h 2844800"/>
              <a:gd name="csX4" fmla="*/ 0 w 1898404"/>
              <a:gd name="csY4" fmla="*/ 0 h 2844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98404" h="2844800">
                <a:moveTo>
                  <a:pt x="0" y="0"/>
                </a:moveTo>
                <a:lnTo>
                  <a:pt x="1898404" y="0"/>
                </a:lnTo>
                <a:lnTo>
                  <a:pt x="1898404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3" name="角丸四角形 52">
            <a:extLst>
              <a:ext uri="{FF2B5EF4-FFF2-40B4-BE49-F238E27FC236}">
                <a16:creationId xmlns:a16="http://schemas.microsoft.com/office/drawing/2014/main" id="{36FBA9AB-AFB2-52D3-FB84-15F89EE99258}"/>
              </a:ext>
            </a:extLst>
          </p:cNvPr>
          <p:cNvSpPr>
            <a:spLocks/>
          </p:cNvSpPr>
          <p:nvPr/>
        </p:nvSpPr>
        <p:spPr>
          <a:xfrm>
            <a:off x="358775" y="536701"/>
            <a:ext cx="6842125" cy="8466651"/>
          </a:xfrm>
          <a:prstGeom prst="roundRect">
            <a:avLst>
              <a:gd name="adj" fmla="val 4058"/>
            </a:avLst>
          </a:prstGeom>
          <a:solidFill>
            <a:srgbClr val="FFFD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6" name="図 105">
            <a:extLst>
              <a:ext uri="{FF2B5EF4-FFF2-40B4-BE49-F238E27FC236}">
                <a16:creationId xmlns:a16="http://schemas.microsoft.com/office/drawing/2014/main" id="{C502F616-C123-0F11-4A1E-D738D03D2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8823" y="1282733"/>
            <a:ext cx="924595" cy="969541"/>
          </a:xfrm>
          <a:prstGeom prst="rect">
            <a:avLst/>
          </a:prstGeom>
        </p:spPr>
      </p:pic>
      <p:pic>
        <p:nvPicPr>
          <p:cNvPr id="108" name="図 107">
            <a:extLst>
              <a:ext uri="{FF2B5EF4-FFF2-40B4-BE49-F238E27FC236}">
                <a16:creationId xmlns:a16="http://schemas.microsoft.com/office/drawing/2014/main" id="{E9C136BD-0115-3EA2-6452-C51CC5F012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133" y="1279593"/>
            <a:ext cx="898913" cy="96633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FD9537E-E5B5-5A2C-E7D7-A7DDBAB31EBB}"/>
              </a:ext>
            </a:extLst>
          </p:cNvPr>
          <p:cNvSpPr/>
          <p:nvPr/>
        </p:nvSpPr>
        <p:spPr>
          <a:xfrm>
            <a:off x="590179" y="2210038"/>
            <a:ext cx="1944000" cy="18468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顔写真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または似顔絵を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67AA03-A284-D817-0A5B-AA43E9DFB138}"/>
              </a:ext>
            </a:extLst>
          </p:cNvPr>
          <p:cNvSpPr txBox="1"/>
          <p:nvPr/>
        </p:nvSpPr>
        <p:spPr>
          <a:xfrm>
            <a:off x="375667" y="1176877"/>
            <a:ext cx="6846545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ja-JP" altLang="ja-JP" sz="2400" b="1">
                <a:solidFill>
                  <a:schemeClr val="bg2">
                    <a:lumMod val="25000"/>
                  </a:schemeClr>
                </a:solidFill>
              </a:rPr>
              <a:t>住み慣れた地域・ご自宅で</a:t>
            </a:r>
            <a:endParaRPr lang="en-US" altLang="ja-JP" sz="24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spcBef>
                <a:spcPts val="600"/>
              </a:spcBef>
            </a:pPr>
            <a:r>
              <a:rPr lang="ja-JP" altLang="ja-JP" sz="2400" b="1">
                <a:solidFill>
                  <a:schemeClr val="bg2">
                    <a:lumMod val="25000"/>
                  </a:schemeClr>
                </a:solidFill>
              </a:rPr>
              <a:t>安心して暮らせる毎日を支えます</a:t>
            </a:r>
            <a:r>
              <a:rPr lang="ja-JP" altLang="ja-JP" sz="240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8DDC3C9-D403-FFA3-29A5-87F101DA4D7A}"/>
              </a:ext>
            </a:extLst>
          </p:cNvPr>
          <p:cNvSpPr txBox="1"/>
          <p:nvPr/>
        </p:nvSpPr>
        <p:spPr>
          <a:xfrm>
            <a:off x="590179" y="4406661"/>
            <a:ext cx="1939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4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山田　太郎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48E23BB2-9F58-CA83-6042-F9BCD51641E0}"/>
              </a:ext>
            </a:extLst>
          </p:cNvPr>
          <p:cNvSpPr/>
          <p:nvPr/>
        </p:nvSpPr>
        <p:spPr>
          <a:xfrm>
            <a:off x="701630" y="380582"/>
            <a:ext cx="6251788" cy="44846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r>
              <a:rPr kumimoji="1" lang="ja-JP" altLang="en-US" sz="1600" b="1"/>
              <a:t>〇〇〇〇〇〇〇〇〇〇〇〇ステーション</a:t>
            </a:r>
          </a:p>
        </p:txBody>
      </p:sp>
      <p:sp>
        <p:nvSpPr>
          <p:cNvPr id="51" name="円/楕円 50">
            <a:extLst>
              <a:ext uri="{FF2B5EF4-FFF2-40B4-BE49-F238E27FC236}">
                <a16:creationId xmlns:a16="http://schemas.microsoft.com/office/drawing/2014/main" id="{E3242747-58EB-421E-96C0-6B3EE3ECE8E2}"/>
              </a:ext>
            </a:extLst>
          </p:cNvPr>
          <p:cNvSpPr/>
          <p:nvPr/>
        </p:nvSpPr>
        <p:spPr>
          <a:xfrm>
            <a:off x="562764" y="2119683"/>
            <a:ext cx="709344" cy="7093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管理者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40668365-4923-16BC-F545-DAB733502313}"/>
              </a:ext>
            </a:extLst>
          </p:cNvPr>
          <p:cNvSpPr txBox="1"/>
          <p:nvPr/>
        </p:nvSpPr>
        <p:spPr>
          <a:xfrm>
            <a:off x="590179" y="4156285"/>
            <a:ext cx="19393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看護師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70467BC0-2D68-C2B9-FE01-25A7FAADD330}"/>
              </a:ext>
            </a:extLst>
          </p:cNvPr>
          <p:cNvSpPr/>
          <p:nvPr/>
        </p:nvSpPr>
        <p:spPr>
          <a:xfrm>
            <a:off x="2807597" y="2210038"/>
            <a:ext cx="1944000" cy="18468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顔写真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または似顔絵を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12B8A4B-4097-D386-6A56-7E7BC7C298B9}"/>
              </a:ext>
            </a:extLst>
          </p:cNvPr>
          <p:cNvSpPr txBox="1"/>
          <p:nvPr/>
        </p:nvSpPr>
        <p:spPr>
          <a:xfrm>
            <a:off x="2807597" y="4661424"/>
            <a:ext cx="1939376" cy="528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kumimoji="1" lang="ja-JP" altLang="en-US" sz="12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一言コメントをここに入れてください。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F0ABD68-4060-09CE-12BE-9E7D54ED1705}"/>
              </a:ext>
            </a:extLst>
          </p:cNvPr>
          <p:cNvSpPr txBox="1"/>
          <p:nvPr/>
        </p:nvSpPr>
        <p:spPr>
          <a:xfrm>
            <a:off x="2807597" y="4406661"/>
            <a:ext cx="1939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4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山田　太郎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64FA2CD-E950-9BC6-EF0B-405BF3AE35B2}"/>
              </a:ext>
            </a:extLst>
          </p:cNvPr>
          <p:cNvSpPr txBox="1"/>
          <p:nvPr/>
        </p:nvSpPr>
        <p:spPr>
          <a:xfrm>
            <a:off x="2807597" y="4156285"/>
            <a:ext cx="19393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看護師</a:t>
            </a: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26AD6C7F-ECC2-D9E6-E93E-4639BA6ADE8C}"/>
              </a:ext>
            </a:extLst>
          </p:cNvPr>
          <p:cNvSpPr/>
          <p:nvPr/>
        </p:nvSpPr>
        <p:spPr>
          <a:xfrm>
            <a:off x="5025497" y="2210038"/>
            <a:ext cx="1944000" cy="18468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顔写真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または似顔絵を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D264863-6C82-854D-F86D-3651BA89C890}"/>
              </a:ext>
            </a:extLst>
          </p:cNvPr>
          <p:cNvSpPr txBox="1"/>
          <p:nvPr/>
        </p:nvSpPr>
        <p:spPr>
          <a:xfrm>
            <a:off x="5025497" y="4661424"/>
            <a:ext cx="1944000" cy="528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kumimoji="1" lang="ja-JP" altLang="en-US" sz="12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一言コメントをここに入れてください。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57F32815-E481-B6CD-98BE-9F856D80EC25}"/>
              </a:ext>
            </a:extLst>
          </p:cNvPr>
          <p:cNvSpPr txBox="1"/>
          <p:nvPr/>
        </p:nvSpPr>
        <p:spPr>
          <a:xfrm>
            <a:off x="5025497" y="4406661"/>
            <a:ext cx="1944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4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山田　太郎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62489A2C-511F-11A6-9D1F-DBA93A7D05B5}"/>
              </a:ext>
            </a:extLst>
          </p:cNvPr>
          <p:cNvSpPr txBox="1"/>
          <p:nvPr/>
        </p:nvSpPr>
        <p:spPr>
          <a:xfrm>
            <a:off x="5025497" y="4156285"/>
            <a:ext cx="1944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看護師</a:t>
            </a: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1FDDAA7B-63C0-26EB-BB9E-221B5FF3F506}"/>
              </a:ext>
            </a:extLst>
          </p:cNvPr>
          <p:cNvSpPr/>
          <p:nvPr/>
        </p:nvSpPr>
        <p:spPr>
          <a:xfrm>
            <a:off x="590179" y="5557024"/>
            <a:ext cx="1944000" cy="18468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顔写真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または似顔絵を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42397B2C-867D-B424-45E4-9B7E418B30B4}"/>
              </a:ext>
            </a:extLst>
          </p:cNvPr>
          <p:cNvSpPr txBox="1"/>
          <p:nvPr/>
        </p:nvSpPr>
        <p:spPr>
          <a:xfrm>
            <a:off x="590179" y="8008410"/>
            <a:ext cx="1939376" cy="528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kumimoji="1" lang="ja-JP" altLang="en-US" sz="12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一言コメントをここに入れてください。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202203FA-B1F6-3E62-5E0C-742BC567732B}"/>
              </a:ext>
            </a:extLst>
          </p:cNvPr>
          <p:cNvSpPr txBox="1"/>
          <p:nvPr/>
        </p:nvSpPr>
        <p:spPr>
          <a:xfrm>
            <a:off x="590179" y="7753647"/>
            <a:ext cx="1939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4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山田　太郎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BADEC44F-9F00-7AE4-F0CA-2F8044A6E297}"/>
              </a:ext>
            </a:extLst>
          </p:cNvPr>
          <p:cNvSpPr txBox="1"/>
          <p:nvPr/>
        </p:nvSpPr>
        <p:spPr>
          <a:xfrm>
            <a:off x="590179" y="7503271"/>
            <a:ext cx="19393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理学療法士</a:t>
            </a: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52E5068D-A146-9C8F-A130-C91B8101767F}"/>
              </a:ext>
            </a:extLst>
          </p:cNvPr>
          <p:cNvSpPr/>
          <p:nvPr/>
        </p:nvSpPr>
        <p:spPr>
          <a:xfrm>
            <a:off x="2807597" y="5557024"/>
            <a:ext cx="1944000" cy="18468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顔写真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または似顔絵を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AF46A021-4029-C6B7-7872-0D9663DF8E88}"/>
              </a:ext>
            </a:extLst>
          </p:cNvPr>
          <p:cNvSpPr txBox="1"/>
          <p:nvPr/>
        </p:nvSpPr>
        <p:spPr>
          <a:xfrm>
            <a:off x="2807597" y="8008410"/>
            <a:ext cx="1939376" cy="528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kumimoji="1" lang="ja-JP" altLang="en-US" sz="12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一言コメントをここに入れてください。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2E83AB87-28A3-878B-25DC-220B07913719}"/>
              </a:ext>
            </a:extLst>
          </p:cNvPr>
          <p:cNvSpPr txBox="1"/>
          <p:nvPr/>
        </p:nvSpPr>
        <p:spPr>
          <a:xfrm>
            <a:off x="2807597" y="7753647"/>
            <a:ext cx="1939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4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山田　太郎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93EB787A-98FB-D5F3-F87E-4AAA5CB4E792}"/>
              </a:ext>
            </a:extLst>
          </p:cNvPr>
          <p:cNvSpPr txBox="1"/>
          <p:nvPr/>
        </p:nvSpPr>
        <p:spPr>
          <a:xfrm>
            <a:off x="2807597" y="7503271"/>
            <a:ext cx="19393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作業療法士</a:t>
            </a: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290663DB-A4FB-6D25-8A39-A482D1FFCD34}"/>
              </a:ext>
            </a:extLst>
          </p:cNvPr>
          <p:cNvSpPr/>
          <p:nvPr/>
        </p:nvSpPr>
        <p:spPr>
          <a:xfrm>
            <a:off x="5025497" y="5557024"/>
            <a:ext cx="1944000" cy="18468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顔写真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または似顔絵を</a:t>
            </a:r>
            <a:endParaRPr kumimoji="1" lang="en-US" altLang="ja-JP" sz="1400" b="1" dirty="0">
              <a:solidFill>
                <a:schemeClr val="bg2">
                  <a:lumMod val="50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400" b="1">
                <a:solidFill>
                  <a:schemeClr val="bg2">
                    <a:lumMod val="50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入れてください</a:t>
            </a: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09B77F0E-1287-2E35-DE60-9A1CBA74239E}"/>
              </a:ext>
            </a:extLst>
          </p:cNvPr>
          <p:cNvSpPr txBox="1"/>
          <p:nvPr/>
        </p:nvSpPr>
        <p:spPr>
          <a:xfrm>
            <a:off x="5025497" y="8008410"/>
            <a:ext cx="1944000" cy="528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kumimoji="1" lang="ja-JP" altLang="en-US" sz="12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一言コメントをここに入れてください。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B09A6B3-93B7-7BBB-70D8-C5DE8776463E}"/>
              </a:ext>
            </a:extLst>
          </p:cNvPr>
          <p:cNvSpPr txBox="1"/>
          <p:nvPr/>
        </p:nvSpPr>
        <p:spPr>
          <a:xfrm>
            <a:off x="5025497" y="7753647"/>
            <a:ext cx="1944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4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山田　太郎</a:t>
            </a: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9DCC6730-20D4-EF93-610C-114372D66191}"/>
              </a:ext>
            </a:extLst>
          </p:cNvPr>
          <p:cNvSpPr txBox="1"/>
          <p:nvPr/>
        </p:nvSpPr>
        <p:spPr>
          <a:xfrm>
            <a:off x="5025497" y="7503271"/>
            <a:ext cx="1944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言語聴覚士</a:t>
            </a:r>
          </a:p>
        </p:txBody>
      </p:sp>
      <p:sp>
        <p:nvSpPr>
          <p:cNvPr id="63" name="円/楕円 62">
            <a:extLst>
              <a:ext uri="{FF2B5EF4-FFF2-40B4-BE49-F238E27FC236}">
                <a16:creationId xmlns:a16="http://schemas.microsoft.com/office/drawing/2014/main" id="{A8FF0C0A-F5E5-3623-064F-710F5A43E8CA}"/>
              </a:ext>
            </a:extLst>
          </p:cNvPr>
          <p:cNvSpPr/>
          <p:nvPr/>
        </p:nvSpPr>
        <p:spPr>
          <a:xfrm>
            <a:off x="4930870" y="5444392"/>
            <a:ext cx="709344" cy="709344"/>
          </a:xfrm>
          <a:prstGeom prst="ellipse">
            <a:avLst/>
          </a:prstGeom>
          <a:solidFill>
            <a:srgbClr val="D8D9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200" b="1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</a:t>
            </a: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endParaRPr kumimoji="1" lang="en-US" altLang="ja-JP" sz="1200" b="1" dirty="0">
              <a:solidFill>
                <a:schemeClr val="bg2">
                  <a:lumMod val="2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入職</a:t>
            </a:r>
          </a:p>
        </p:txBody>
      </p:sp>
      <p:sp>
        <p:nvSpPr>
          <p:cNvPr id="98" name="三角形 97">
            <a:extLst>
              <a:ext uri="{FF2B5EF4-FFF2-40B4-BE49-F238E27FC236}">
                <a16:creationId xmlns:a16="http://schemas.microsoft.com/office/drawing/2014/main" id="{5833775A-639E-BAC8-7CBA-6257721EF85E}"/>
              </a:ext>
            </a:extLst>
          </p:cNvPr>
          <p:cNvSpPr/>
          <p:nvPr/>
        </p:nvSpPr>
        <p:spPr>
          <a:xfrm rot="10800000">
            <a:off x="3663600" y="778442"/>
            <a:ext cx="232474" cy="20040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310D110-95F6-B0A1-98CA-D77294C4A3A5}"/>
              </a:ext>
            </a:extLst>
          </p:cNvPr>
          <p:cNvSpPr/>
          <p:nvPr/>
        </p:nvSpPr>
        <p:spPr>
          <a:xfrm>
            <a:off x="-325" y="9323813"/>
            <a:ext cx="7560000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F9EE5D-9326-A930-77A2-D6653AE04AF9}"/>
              </a:ext>
            </a:extLst>
          </p:cNvPr>
          <p:cNvSpPr txBox="1"/>
          <p:nvPr/>
        </p:nvSpPr>
        <p:spPr>
          <a:xfrm>
            <a:off x="3909765" y="9558008"/>
            <a:ext cx="2273032" cy="564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〒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000-0000</a:t>
            </a:r>
          </a:p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〇〇都〇〇市〇〇区〇〇町</a:t>
            </a:r>
            <a:endParaRPr kumimoji="1" lang="en-US" altLang="ja-JP" sz="10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丁目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番地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号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F39CE8C-0AE5-2D83-4FDF-B80D4945042C}"/>
              </a:ext>
            </a:extLst>
          </p:cNvPr>
          <p:cNvSpPr>
            <a:spLocks noChangeAspect="1"/>
          </p:cNvSpPr>
          <p:nvPr/>
        </p:nvSpPr>
        <p:spPr>
          <a:xfrm>
            <a:off x="6299806" y="9508514"/>
            <a:ext cx="900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QR</a:t>
            </a:r>
            <a:endParaRPr kumimoji="1" lang="ja-JP" altLang="en-US" sz="1400" b="1">
              <a:solidFill>
                <a:schemeClr val="tx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4C7A30-DD4D-1427-C6FB-155A9552D809}"/>
              </a:ext>
            </a:extLst>
          </p:cNvPr>
          <p:cNvSpPr txBox="1"/>
          <p:nvPr/>
        </p:nvSpPr>
        <p:spPr>
          <a:xfrm>
            <a:off x="1104692" y="9719804"/>
            <a:ext cx="278913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en-US" altLang="ja-JP" sz="3400" b="1" dirty="0">
                <a:solidFill>
                  <a:schemeClr val="bg1"/>
                </a:solidFill>
              </a:rPr>
              <a:t>000-000-0000</a:t>
            </a:r>
            <a:endParaRPr kumimoji="1" lang="ja-JP" altLang="en-US" sz="3400" b="1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04063A5-64A5-71A6-E9CA-2E1DFBBCB3DD}"/>
              </a:ext>
            </a:extLst>
          </p:cNvPr>
          <p:cNvSpPr txBox="1"/>
          <p:nvPr/>
        </p:nvSpPr>
        <p:spPr>
          <a:xfrm>
            <a:off x="4747524" y="10240667"/>
            <a:ext cx="143527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9:00〜18:00(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平日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endParaRPr kumimoji="1" lang="ja-JP" altLang="en-US" sz="10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C43CAA-BFBE-99F4-FE26-8C612849A39B}"/>
              </a:ext>
            </a:extLst>
          </p:cNvPr>
          <p:cNvSpPr txBox="1"/>
          <p:nvPr/>
        </p:nvSpPr>
        <p:spPr>
          <a:xfrm>
            <a:off x="375669" y="9538081"/>
            <a:ext cx="3518152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400" b="1">
                <a:solidFill>
                  <a:schemeClr val="bg1"/>
                </a:solidFill>
              </a:rPr>
              <a:t>まずはお気軽にお問い合わせください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36885F7-76FF-0D9B-5BF8-2438CEED40D5}"/>
              </a:ext>
            </a:extLst>
          </p:cNvPr>
          <p:cNvSpPr txBox="1"/>
          <p:nvPr/>
        </p:nvSpPr>
        <p:spPr>
          <a:xfrm>
            <a:off x="359869" y="10221737"/>
            <a:ext cx="351815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BCCAF308-21DE-F84C-0F6F-BF7E3CBF5F0F}"/>
              </a:ext>
            </a:extLst>
          </p:cNvPr>
          <p:cNvSpPr/>
          <p:nvPr/>
        </p:nvSpPr>
        <p:spPr>
          <a:xfrm>
            <a:off x="358775" y="9806145"/>
            <a:ext cx="646287" cy="3509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accent2"/>
                </a:solidFill>
              </a:rPr>
              <a:t>TEL</a:t>
            </a:r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9AE551B1-C062-FA52-67BE-490C0D96D005}"/>
              </a:ext>
            </a:extLst>
          </p:cNvPr>
          <p:cNvSpPr/>
          <p:nvPr/>
        </p:nvSpPr>
        <p:spPr>
          <a:xfrm>
            <a:off x="3922104" y="10200156"/>
            <a:ext cx="748514" cy="2595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>
                <a:solidFill>
                  <a:schemeClr val="accent2"/>
                </a:solidFill>
              </a:rPr>
              <a:t>営業時間</a:t>
            </a:r>
            <a:endParaRPr kumimoji="1" lang="ja-JP" altLang="en-US" sz="1000">
              <a:solidFill>
                <a:schemeClr val="accent2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88AF454-DB08-898B-4524-C85CF1717724}"/>
              </a:ext>
            </a:extLst>
          </p:cNvPr>
          <p:cNvSpPr txBox="1"/>
          <p:nvPr/>
        </p:nvSpPr>
        <p:spPr>
          <a:xfrm>
            <a:off x="591383" y="4661424"/>
            <a:ext cx="1939376" cy="528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kumimoji="1" lang="ja-JP" altLang="en-US" sz="12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一言コメントをここに入れてください。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96504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2505</TotalTime>
  <Words>543</Words>
  <Application>Microsoft Office PowerPoint</Application>
  <PresentationFormat>ユーザー設定</PresentationFormat>
  <Paragraphs>174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游ゴシック</vt:lpstr>
      <vt:lpstr>游ゴシック</vt:lpstr>
      <vt:lpstr>Aptos</vt:lpstr>
      <vt:lpstr>Aptos Display</vt:lpstr>
      <vt:lpstr>Arial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理栄 山中</dc:creator>
  <cp:lastModifiedBy>武田 一樹</cp:lastModifiedBy>
  <cp:revision>22</cp:revision>
  <cp:lastPrinted>2026-08-19T05:58:30Z</cp:lastPrinted>
  <dcterms:created xsi:type="dcterms:W3CDTF">2026-07-22T07:14:59Z</dcterms:created>
  <dcterms:modified xsi:type="dcterms:W3CDTF">2026-08-26T05:14:24Z</dcterms:modified>
</cp:coreProperties>
</file>