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559675" cy="1069181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月報・ステーションだより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9A9CE-7F1E-4D6C-B6F3-4DE5BE595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buNone/>
              <a:defRPr sz="496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F355E1-F053-4C9E-BC80-135EFF1B5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t>マスター サブタイトルの書式設定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AB48E-0689-4709-9841-9B9EE75A84B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A3EDE-FB84-420B-A758-1A38F32DF68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95001-6DD8-4E38-9F8D-192FC69435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F9DE6-9615-4ECA-B89E-7642B353D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C44C7-1799-4997-9CDB-7921AD47C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0B396-77B4-4E4B-8870-7952CD37610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C59AE-808A-488D-9D76-1B6ADAD25EB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869CD-FFF6-4B5D-BF1A-239D09A20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52DC89-9D22-43F0-905A-CA814CEE0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t>マスター タイトルの書式設定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901834-FBC1-4921-9145-0A9A63037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67124-35B4-426C-8930-F7718B96C5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ACBD3-0BFC-4393-8787-CE5D385572F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DA232-BDF2-44D4-863A-001EF7246C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7FD10-8A8A-4742-869A-85F5B6235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7BAAA-D5B2-4DAB-952D-0B273608B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07087-F32E-4F92-8176-713937AF3F2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DEB09-2C22-4968-8BFE-051499F2F09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14416-4141-45DF-9D9E-A2E499FCB6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1B411-418B-49E7-B8DE-17FDDBAA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buNone/>
              <a:defRPr sz="496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58720-83AD-4561-9579-F5680CA17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BFDB-AAFC-4F7D-8E37-5D217FFA595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A686D-035A-415B-A8BF-B48830BA69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435A-C18B-4924-BC99-9C3AE8B24F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1D0E1-2BB2-4CA9-8A08-A1F1EF6E1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CCFF-3965-45BE-B564-ABEE19F30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E5030-ADFC-4DF7-BAB3-39FEDD14A2BA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01F11-CF19-4F55-8E83-384DF2ACE7E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EA165-F813-4A7D-BC39-DE95AEF8392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0DDAD-1531-46E0-ABF2-CED4A4B8AF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FAEAA-B344-4061-BB7E-F529BBBCB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0660D-EDA1-4508-9D27-5B0964978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32E1D-6E98-4D7A-A3B6-97E39B5C8153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E36B41-33C3-4E19-920D-47C9D0E0596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145A74-FA24-4FE5-B7F7-5D9713B128B4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1D966-ECE8-47B8-AB2F-BBB8B38F065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10D699-2C95-4EB3-91DC-359662E199C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2D0775-2DA1-4754-827A-298E6ED90E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A579C-A40C-44CB-8D0C-A4D9B2343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CBA11F-66E5-4C81-84E7-31A9E185E70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99D36-0284-498C-B05C-B3DC1F9E38F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60465F-6977-4C1F-9994-C72AC62C5F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8ABFB6-9521-4039-A245-C7631232472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303531-9BB4-401E-9FC3-4EA6B6F174A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DB652-6E9E-46D2-B43C-7B185A9DCF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83DA-7040-4166-9F32-20ED4207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buNone/>
              <a:defRPr sz="2645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C2D7D-8C37-4F6D-9C68-746564997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buNone/>
              <a:defRPr sz="2645"/>
            </a:lvl1pPr>
            <a:lvl2pPr>
              <a:buNone/>
              <a:defRPr sz="2315"/>
            </a:lvl2pPr>
            <a:lvl3pPr>
              <a:buNone/>
              <a:defRPr sz="1984"/>
            </a:lvl3pPr>
            <a:lvl4pPr>
              <a:buNone/>
              <a:defRPr sz="1653"/>
            </a:lvl4pPr>
            <a:lvl5pPr>
              <a:buNone/>
              <a:defRPr sz="1653"/>
            </a:lvl5pPr>
            <a:lvl6pPr>
              <a:buNone/>
              <a:defRPr sz="1653"/>
            </a:lvl6pPr>
            <a:lvl7pPr>
              <a:buNone/>
              <a:defRPr sz="1653"/>
            </a:lvl7pPr>
            <a:lvl8pPr>
              <a:buNone/>
              <a:defRPr sz="1653"/>
            </a:lvl8pPr>
            <a:lvl9pPr>
              <a:buNone/>
              <a:defRPr sz="1653"/>
            </a:lvl9pPr>
          </a:lstStyle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02CDD-B740-4619-AB52-5D12E099AC2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610291-EF46-47D6-8131-9E49CA48D5B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520DB-5AED-4E5B-8F52-A7790FFFB2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6079E-8BAF-4A7C-BDD2-8D276E07DC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79E7-5E27-4FA4-8A3E-031D85DA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buNone/>
              <a:defRPr sz="2645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99522-35B2-4BF1-818A-D6F42CE333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t>アイコンをクリックして図を追加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60D5C6-9E99-4526-AC87-D72DB90CAE1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AA3B0-6E45-467A-BA05-8553A8F5011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634675-4A4B-4921-80D9-1258BCF988D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757EE-1A2D-4A8C-84D4-022953E31A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9C4901A-52C6-2142-BD91-C16CF15284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BBE850-5026-4994-93F7-4FCD93119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マスター タイトルの書式設定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85045-2055-4627-9A7C-48B920766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404FE-DD9C-4542-9051-8E7A7AE68A25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17460-5FB7-3047-859A-CBBAAAD397F7}" type="datetimeFigureOut">
              <a:t>2026/8/24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D26F3-A28F-4350-878E-9004A12EF038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E7A64-AA64-4529-A2FC-126BFC38CB81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C4901A-52C6-2142-BD91-C16CF1528462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934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15" kern="1200">
          <a:solidFill>
            <a:schemeClr val="tx1"/>
          </a:solidFill>
          <a:latin typeface="+mn-lt"/>
          <a:ea typeface="+mn-lt"/>
          <a:cs typeface="+mn-lt"/>
        </a:defRPr>
      </a:lvl1pPr>
      <a:lvl2pPr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984" kern="1200">
          <a:solidFill>
            <a:schemeClr val="tx1"/>
          </a:solidFill>
          <a:latin typeface="+mn-lt"/>
          <a:ea typeface="+mn-lt"/>
          <a:cs typeface="+mn-lt"/>
        </a:defRPr>
      </a:lvl2pPr>
      <a:lvl3pPr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3" kern="1200">
          <a:solidFill>
            <a:schemeClr val="tx1"/>
          </a:solidFill>
          <a:latin typeface="+mn-lt"/>
          <a:ea typeface="+mn-lt"/>
          <a:cs typeface="+mn-lt"/>
        </a:defRPr>
      </a:lvl3pPr>
      <a:lvl4pPr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1pPr>
      <a:lvl2pPr marL="377967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2pPr>
      <a:lvl3pPr marL="755934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3pPr>
      <a:lvl4pPr marL="1133902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marL="1511869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marL="1889836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marL="2267803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marL="2645771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marL="3023738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D8153EFC-681D-96F1-139D-EEF0AF3EAB26}"/>
              </a:ext>
            </a:extLst>
          </p:cNvPr>
          <p:cNvSpPr>
            <a:spLocks noGrp="1"/>
          </p:cNvSpPr>
          <p:nvPr/>
        </p:nvSpPr>
        <p:spPr>
          <a:xfrm>
            <a:off x="393634" y="7177346"/>
            <a:ext cx="6790371" cy="18629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 sz="1200" b="1">
              <a:solidFill>
                <a:schemeClr val="bg2">
                  <a:lumMod val="25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63A2B1-D807-1938-A407-8B641E28F6A3}"/>
              </a:ext>
            </a:extLst>
          </p:cNvPr>
          <p:cNvSpPr>
            <a:spLocks noGrp="1"/>
          </p:cNvSpPr>
          <p:nvPr/>
        </p:nvSpPr>
        <p:spPr>
          <a:xfrm>
            <a:off x="-325" y="9323813"/>
            <a:ext cx="7560000" cy="136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91E77E6-AA03-952D-AFA6-63DCA64FB4D2}"/>
              </a:ext>
            </a:extLst>
          </p:cNvPr>
          <p:cNvSpPr>
            <a:spLocks noGrp="1"/>
          </p:cNvSpPr>
          <p:nvPr/>
        </p:nvSpPr>
        <p:spPr>
          <a:xfrm>
            <a:off x="3909765" y="9558008"/>
            <a:ext cx="2273032" cy="5642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〒000-0000</a:t>
            </a:r>
          </a:p>
          <a:p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〇〇都〇〇市〇〇区〇〇町</a:t>
            </a:r>
          </a:p>
          <a:p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0丁目00番地000号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DB6BFDA-D62C-577C-1359-E0A92B673EA4}"/>
              </a:ext>
            </a:extLst>
          </p:cNvPr>
          <p:cNvSpPr>
            <a:spLocks noGrp="1"/>
          </p:cNvSpPr>
          <p:nvPr/>
        </p:nvSpPr>
        <p:spPr>
          <a:xfrm>
            <a:off x="6299806" y="9508514"/>
            <a:ext cx="900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400" b="1">
                <a:solidFill>
                  <a:schemeClr val="tx1"/>
                </a:solidFill>
                <a:latin typeface="Yu Gothic"/>
                <a:ea typeface="Yu Gothic"/>
                <a:cs typeface="Yu Gothic"/>
              </a:rPr>
              <a:t>QR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538F6A-0FAE-A6BA-3CAC-42608029594B}"/>
              </a:ext>
            </a:extLst>
          </p:cNvPr>
          <p:cNvSpPr>
            <a:spLocks noGrp="1"/>
          </p:cNvSpPr>
          <p:nvPr/>
        </p:nvSpPr>
        <p:spPr>
          <a:xfrm>
            <a:off x="1104692" y="9719804"/>
            <a:ext cx="278913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400" b="1">
                <a:solidFill>
                  <a:schemeClr val="bg1"/>
                </a:solidFill>
              </a:rPr>
              <a:t>000-000-0000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D74A518-0785-F9EA-AC40-ECDE32FA8A22}"/>
              </a:ext>
            </a:extLst>
          </p:cNvPr>
          <p:cNvSpPr>
            <a:spLocks noGrp="1"/>
          </p:cNvSpPr>
          <p:nvPr/>
        </p:nvSpPr>
        <p:spPr>
          <a:xfrm>
            <a:off x="4747524" y="10240667"/>
            <a:ext cx="1435273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400"/>
              </a:spcBef>
              <a:buNone/>
            </a:pPr>
            <a:r>
              <a:rPr sz="1000" b="1">
                <a:solidFill>
                  <a:schemeClr val="bg1"/>
                </a:solidFill>
                <a:latin typeface="Yu Gothic"/>
                <a:ea typeface="Yu Gothic"/>
                <a:cs typeface="Yu Gothic"/>
              </a:rPr>
              <a:t>9:00〜18:00(平日)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67C5797-A02B-757D-167B-8B91325ED786}"/>
              </a:ext>
            </a:extLst>
          </p:cNvPr>
          <p:cNvSpPr>
            <a:spLocks noGrp="1"/>
          </p:cNvSpPr>
          <p:nvPr/>
        </p:nvSpPr>
        <p:spPr>
          <a:xfrm>
            <a:off x="375669" y="9538081"/>
            <a:ext cx="3518152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400" b="1">
                <a:solidFill>
                  <a:schemeClr val="bg1"/>
                </a:solidFill>
              </a:rPr>
              <a:t>まずはお気軽にお問い合わせください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8DABD63-7404-6D9A-211B-4D36CC43A23C}"/>
              </a:ext>
            </a:extLst>
          </p:cNvPr>
          <p:cNvSpPr>
            <a:spLocks noGrp="1"/>
          </p:cNvSpPr>
          <p:nvPr/>
        </p:nvSpPr>
        <p:spPr>
          <a:xfrm>
            <a:off x="359869" y="10221737"/>
            <a:ext cx="351815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2B29BCA5-7B4A-922C-EC25-818CDC2B2712}"/>
              </a:ext>
            </a:extLst>
          </p:cNvPr>
          <p:cNvSpPr>
            <a:spLocks noGrp="1"/>
          </p:cNvSpPr>
          <p:nvPr/>
        </p:nvSpPr>
        <p:spPr>
          <a:xfrm>
            <a:off x="358775" y="9806145"/>
            <a:ext cx="646287" cy="3509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r>
              <a:rPr b="1">
                <a:solidFill>
                  <a:schemeClr val="tx1">
                    <a:lumMod val="85000"/>
                    <a:lumOff val="15000"/>
                  </a:schemeClr>
                </a:solidFill>
              </a:rPr>
              <a:t>TEL</a:t>
            </a:r>
            <a:endParaRPr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5EB27A1D-8025-55CD-C0BB-148A97B73A71}"/>
              </a:ext>
            </a:extLst>
          </p:cNvPr>
          <p:cNvSpPr>
            <a:spLocks noGrp="1"/>
          </p:cNvSpPr>
          <p:nvPr/>
        </p:nvSpPr>
        <p:spPr>
          <a:xfrm>
            <a:off x="3922104" y="10200156"/>
            <a:ext cx="748514" cy="2595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r>
              <a:rPr sz="1000" b="1">
                <a:solidFill>
                  <a:schemeClr val="tx1">
                    <a:lumMod val="85000"/>
                    <a:lumOff val="15000"/>
                  </a:schemeClr>
                </a:solidFill>
              </a:rPr>
              <a:t>営業時間</a:t>
            </a:r>
            <a:endParaRPr sz="1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932C0C8-6A9B-7720-F8EE-BEFC62DA889B}"/>
              </a:ext>
            </a:extLst>
          </p:cNvPr>
          <p:cNvSpPr>
            <a:spLocks noGrp="1"/>
          </p:cNvSpPr>
          <p:nvPr/>
        </p:nvSpPr>
        <p:spPr>
          <a:xfrm>
            <a:off x="-325" y="2832"/>
            <a:ext cx="7560000" cy="115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42BDA0-421C-35D1-4918-6443B211C74F}"/>
              </a:ext>
            </a:extLst>
          </p:cNvPr>
          <p:cNvSpPr>
            <a:spLocks noGrp="1"/>
          </p:cNvSpPr>
          <p:nvPr/>
        </p:nvSpPr>
        <p:spPr>
          <a:xfrm>
            <a:off x="375669" y="424323"/>
            <a:ext cx="531261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6000" b="1">
                <a:latin typeface="+mj-lt"/>
                <a:ea typeface="+mj-lt"/>
                <a:cs typeface="+mj-lt"/>
              </a:rPr>
              <a:t>NEWSLETTER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607703D4-394F-1A64-74B5-56FDB1FE1B79}"/>
              </a:ext>
            </a:extLst>
          </p:cNvPr>
          <p:cNvSpPr>
            <a:spLocks noGrp="1"/>
          </p:cNvSpPr>
          <p:nvPr/>
        </p:nvSpPr>
        <p:spPr>
          <a:xfrm>
            <a:off x="5950856" y="301359"/>
            <a:ext cx="1248949" cy="124894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spcBef>
                <a:spcPts val="200"/>
              </a:spcBef>
              <a:buNone/>
            </a:pPr>
            <a:endParaRPr b="1">
              <a:latin typeface="Yu Gothic"/>
              <a:ea typeface="Yu Gothic"/>
              <a:cs typeface="Yu Gothic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662083C-ECA2-5FAC-B1FD-B08E1672E504}"/>
              </a:ext>
            </a:extLst>
          </p:cNvPr>
          <p:cNvSpPr>
            <a:spLocks noGrp="1"/>
          </p:cNvSpPr>
          <p:nvPr/>
        </p:nvSpPr>
        <p:spPr>
          <a:xfrm>
            <a:off x="5950856" y="391179"/>
            <a:ext cx="1233151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buNone/>
            </a:pPr>
            <a:r>
              <a:rPr sz="1400" b="1">
                <a:solidFill>
                  <a:schemeClr val="bg1"/>
                </a:solidFill>
              </a:rPr>
              <a:t>2026年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67A8B34-01BF-4637-76B9-91499B0BE1ED}"/>
              </a:ext>
            </a:extLst>
          </p:cNvPr>
          <p:cNvSpPr>
            <a:spLocks noGrp="1"/>
          </p:cNvSpPr>
          <p:nvPr/>
        </p:nvSpPr>
        <p:spPr>
          <a:xfrm>
            <a:off x="5950856" y="456841"/>
            <a:ext cx="124894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buNone/>
            </a:pPr>
            <a:r>
              <a:rPr sz="6000" b="1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627AE4-BB63-2B20-3623-B8F365EA7AC0}"/>
              </a:ext>
            </a:extLst>
          </p:cNvPr>
          <p:cNvSpPr>
            <a:spLocks noGrp="1"/>
          </p:cNvSpPr>
          <p:nvPr/>
        </p:nvSpPr>
        <p:spPr>
          <a:xfrm>
            <a:off x="6383728" y="1266601"/>
            <a:ext cx="535463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400" b="1">
                <a:solidFill>
                  <a:schemeClr val="bg1"/>
                </a:solidFill>
              </a:rPr>
              <a:t>月号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E3C567B-07CB-DE5E-5208-4C8E8680FE34}"/>
              </a:ext>
            </a:extLst>
          </p:cNvPr>
          <p:cNvSpPr>
            <a:spLocks noGrp="1"/>
          </p:cNvSpPr>
          <p:nvPr/>
        </p:nvSpPr>
        <p:spPr>
          <a:xfrm>
            <a:off x="375669" y="1326778"/>
            <a:ext cx="5312612" cy="313350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36000" rIns="36000" bIns="0">
            <a:spAutoFit/>
          </a:bodyPr>
          <a:lstStyle/>
          <a:p>
            <a:r>
              <a:rPr b="1">
                <a:solidFill>
                  <a:schemeClr val="bg1"/>
                </a:solidFill>
              </a:rPr>
              <a:t>活動報告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AC910BE-3582-DE20-6996-C02DB0831EB1}"/>
              </a:ext>
            </a:extLst>
          </p:cNvPr>
          <p:cNvSpPr>
            <a:spLocks noGrp="1"/>
          </p:cNvSpPr>
          <p:nvPr/>
        </p:nvSpPr>
        <p:spPr>
          <a:xfrm>
            <a:off x="4064000" y="2028472"/>
            <a:ext cx="3135806" cy="17534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sz="1100"/>
              <a:t>今月は、スタッフ研修や地域との交流を通して、知識や技術を深めるとともに、地域の皆さまとのつながりを広げる取り組みを行いました。今後もスタッフ一人ひとりの学びを大切にし、医療機関やケアマネジャーなど関係機関との連携を深めながら、安心してご利用いただける、より良い訪問看護サービスの提供に努めてまいり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6C79C2B-06CB-5181-F8C0-746F1AA7B8A8}"/>
              </a:ext>
            </a:extLst>
          </p:cNvPr>
          <p:cNvSpPr>
            <a:spLocks noGrp="1"/>
          </p:cNvSpPr>
          <p:nvPr/>
        </p:nvSpPr>
        <p:spPr>
          <a:xfrm>
            <a:off x="4063999" y="1749106"/>
            <a:ext cx="313580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/>
              <a:t>地域交流会を実施しました！</a:t>
            </a:r>
            <a:endParaRPr sz="1600"/>
          </a:p>
        </p:txBody>
      </p:sp>
      <p:pic>
        <p:nvPicPr>
          <p:cNvPr id="75" name="図 31"/>
          <p:cNvPicPr>
            <a:picLocks noChangeAspect="1"/>
          </p:cNvPicPr>
          <p:nvPr/>
        </p:nvPicPr>
        <p:blipFill>
          <a:blip r:embed="rId3"/>
          <a:srcRect r="421"/>
          <a:stretch>
            <a:fillRect/>
          </a:stretch>
        </p:blipFill>
        <p:spPr>
          <a:xfrm>
            <a:off x="375668" y="1699600"/>
            <a:ext cx="3563329" cy="2410363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43C0102-0655-FDF3-1306-BD93117B3E5E}"/>
              </a:ext>
            </a:extLst>
          </p:cNvPr>
          <p:cNvSpPr>
            <a:spLocks noGrp="1"/>
          </p:cNvSpPr>
          <p:nvPr/>
        </p:nvSpPr>
        <p:spPr>
          <a:xfrm>
            <a:off x="375669" y="298027"/>
            <a:ext cx="5312612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400"/>
              </a:spcBef>
              <a:buNone/>
            </a:pPr>
            <a:r>
              <a:rPr b="1">
                <a:latin typeface="Yu Gothic"/>
                <a:ea typeface="Yu Gothic"/>
                <a:cs typeface="Yu Gothic"/>
              </a:rPr>
              <a:t>〇〇〇〇〇〇〇〇ステーション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0AA3717-9452-D98D-2982-014E450456E1}"/>
              </a:ext>
            </a:extLst>
          </p:cNvPr>
          <p:cNvSpPr>
            <a:spLocks noGrp="1"/>
          </p:cNvSpPr>
          <p:nvPr/>
        </p:nvSpPr>
        <p:spPr>
          <a:xfrm>
            <a:off x="375668" y="4227986"/>
            <a:ext cx="6824135" cy="313350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36000" rIns="36000" bIns="0">
            <a:spAutoFit/>
          </a:bodyPr>
          <a:lstStyle/>
          <a:p>
            <a:r>
              <a:rPr b="1">
                <a:solidFill>
                  <a:schemeClr val="bg1"/>
                </a:solidFill>
              </a:rPr>
              <a:t>今月のお知らせ</a:t>
            </a: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9C63D8B6-C24E-6813-CDB1-1C3C9C291AC3}"/>
              </a:ext>
            </a:extLst>
          </p:cNvPr>
          <p:cNvSpPr>
            <a:spLocks noGrp="1"/>
          </p:cNvSpPr>
          <p:nvPr/>
        </p:nvSpPr>
        <p:spPr>
          <a:xfrm>
            <a:off x="396390" y="4571435"/>
            <a:ext cx="6824135" cy="805092"/>
          </a:xfrm>
          <a:prstGeom prst="roundRect">
            <a:avLst>
              <a:gd name="adj" fmla="val 0"/>
            </a:avLst>
          </a:prstGeom>
          <a:noFill/>
          <a:ln w="12700" cmpd="sng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spAutoFit/>
          </a:bodyPr>
          <a:lstStyle/>
          <a:p>
            <a:pPr marL="171450" indent="-171450">
              <a:lnSpc>
                <a:spcPct val="150000"/>
              </a:lnSpc>
              <a:buFont typeface="Wingdings"/>
              <a:buChar char="l"/>
            </a:pPr>
            <a:r>
              <a:rPr sz="12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8/15(土)から新しいスタッフが入職予定です！</a:t>
            </a:r>
          </a:p>
          <a:p>
            <a:pPr marL="171450" indent="-171450">
              <a:lnSpc>
                <a:spcPct val="150000"/>
              </a:lnSpc>
              <a:buFont typeface="Wingdings"/>
              <a:buChar char="l"/>
            </a:pPr>
            <a:r>
              <a:rPr sz="12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熱中症予防のため、訪問時にこまめな水分補給をおすすめします。</a:t>
            </a:r>
          </a:p>
          <a:p>
            <a:pPr marL="171450" indent="-171450">
              <a:lnSpc>
                <a:spcPct val="150000"/>
              </a:lnSpc>
              <a:buFont typeface="Wingdings"/>
              <a:buChar char="l"/>
            </a:pPr>
            <a:r>
              <a:rPr sz="1200">
                <a:solidFill>
                  <a:schemeClr val="tx1"/>
                </a:solidFill>
                <a:latin typeface="+mn-ea"/>
                <a:ea typeface="+mn-ea"/>
                <a:cs typeface="+mn-ea"/>
              </a:rPr>
              <a:t>8/20(木)午後は研修のため電話対応にお時間をいただきます。</a:t>
            </a:r>
          </a:p>
        </p:txBody>
      </p:sp>
      <p:sp>
        <p:nvSpPr>
          <p:cNvPr id="43" name="直線コネクタ 42">
            <a:extLst>
              <a:ext uri="{FF2B5EF4-FFF2-40B4-BE49-F238E27FC236}">
                <a16:creationId xmlns:a16="http://schemas.microsoft.com/office/drawing/2014/main" id="{901C7D99-859C-49FB-82E9-633C4A03B551}"/>
              </a:ext>
            </a:extLst>
          </p:cNvPr>
          <p:cNvSpPr>
            <a:spLocks noGrp="1"/>
          </p:cNvSpPr>
          <p:nvPr/>
        </p:nvSpPr>
        <p:spPr>
          <a:xfrm>
            <a:off x="0" y="146867"/>
            <a:ext cx="75596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0FB1138F-2AE8-1241-A54C-85CCB730E20C}"/>
              </a:ext>
            </a:extLst>
          </p:cNvPr>
          <p:cNvSpPr>
            <a:spLocks noGrp="1"/>
          </p:cNvSpPr>
          <p:nvPr/>
        </p:nvSpPr>
        <p:spPr>
          <a:xfrm>
            <a:off x="580527" y="7706392"/>
            <a:ext cx="1161025" cy="110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顔写真を</a:t>
            </a:r>
          </a:p>
          <a:p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入れて</a:t>
            </a:r>
          </a:p>
          <a:p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ください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AE8A092-B05C-9377-BFC7-846AE9F18415}"/>
              </a:ext>
            </a:extLst>
          </p:cNvPr>
          <p:cNvSpPr>
            <a:spLocks noGrp="1"/>
          </p:cNvSpPr>
          <p:nvPr/>
        </p:nvSpPr>
        <p:spPr>
          <a:xfrm>
            <a:off x="375668" y="5540419"/>
            <a:ext cx="6824135" cy="313350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36000" rIns="36000" bIns="0">
            <a:spAutoFit/>
          </a:bodyPr>
          <a:lstStyle/>
          <a:p>
            <a:r>
              <a:rPr b="1">
                <a:solidFill>
                  <a:schemeClr val="bg1"/>
                </a:solidFill>
              </a:rPr>
              <a:t>今月のコラム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79092E5-B6C7-E9A4-D8FD-1D68CAC76A56}"/>
              </a:ext>
            </a:extLst>
          </p:cNvPr>
          <p:cNvSpPr>
            <a:spLocks noGrp="1"/>
          </p:cNvSpPr>
          <p:nvPr/>
        </p:nvSpPr>
        <p:spPr>
          <a:xfrm>
            <a:off x="377355" y="5981957"/>
            <a:ext cx="4219099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/>
              <a:t>季節の変わり目の体調管理</a:t>
            </a:r>
            <a:endParaRPr sz="160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BADB023-8B2E-BDB8-8F5A-ED47C4EBD78E}"/>
              </a:ext>
            </a:extLst>
          </p:cNvPr>
          <p:cNvSpPr>
            <a:spLocks noGrp="1"/>
          </p:cNvSpPr>
          <p:nvPr/>
        </p:nvSpPr>
        <p:spPr>
          <a:xfrm>
            <a:off x="377355" y="6273253"/>
            <a:ext cx="5117283" cy="7378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sz="1100" dirty="0" err="1"/>
              <a:t>季節の変わり目は、気温差などによって体調を崩しやすくなることがあります</a:t>
            </a:r>
            <a:r>
              <a:rPr sz="1100" dirty="0"/>
              <a:t>。</a:t>
            </a:r>
            <a:br>
              <a:rPr dirty="0"/>
            </a:br>
            <a:r>
              <a:rPr sz="1100" dirty="0" err="1"/>
              <a:t>こまめな水分補給や十分な休息を心がけ、食事や睡眠のリズムを整えましょう</a:t>
            </a:r>
            <a:r>
              <a:rPr sz="1100" dirty="0"/>
              <a:t>。</a:t>
            </a:r>
            <a:br>
              <a:rPr dirty="0"/>
            </a:br>
            <a:r>
              <a:rPr sz="1100" dirty="0" err="1"/>
              <a:t>いつもと違う体調の変化がある場合は、無理をせず早めにご相談ください</a:t>
            </a:r>
            <a:r>
              <a:rPr sz="1100" dirty="0"/>
              <a:t>。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8B82445-E288-0CB7-4169-CFA8C5357FA0}"/>
              </a:ext>
            </a:extLst>
          </p:cNvPr>
          <p:cNvSpPr>
            <a:spLocks noGrp="1"/>
          </p:cNvSpPr>
          <p:nvPr/>
        </p:nvSpPr>
        <p:spPr>
          <a:xfrm>
            <a:off x="580527" y="7308047"/>
            <a:ext cx="4219099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b="1"/>
              <a:t>今月のスタッフ紹介</a:t>
            </a:r>
            <a:endParaRPr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F35AD12-9A07-1C36-2B03-F8ECA2EEA4EA}"/>
              </a:ext>
            </a:extLst>
          </p:cNvPr>
          <p:cNvSpPr>
            <a:spLocks noGrp="1"/>
          </p:cNvSpPr>
          <p:nvPr/>
        </p:nvSpPr>
        <p:spPr>
          <a:xfrm>
            <a:off x="2008249" y="8022804"/>
            <a:ext cx="4910942" cy="7378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sz="1100"/>
              <a:t>利用者さまやご家族のお話を大切にしながら、その方らしい生活を支えられるよう心がけています。困ったことがあれば、どんな小さなことでもお気軽にお話しください。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72F8588-19D7-E47B-76A5-2DD41228CA97}"/>
              </a:ext>
            </a:extLst>
          </p:cNvPr>
          <p:cNvSpPr>
            <a:spLocks noGrp="1"/>
          </p:cNvSpPr>
          <p:nvPr/>
        </p:nvSpPr>
        <p:spPr>
          <a:xfrm>
            <a:off x="2006366" y="7743805"/>
            <a:ext cx="421909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400" b="1"/>
              <a:t>山田 太郎／看護師</a:t>
            </a:r>
            <a:endParaRPr sz="1400"/>
          </a:p>
        </p:txBody>
      </p:sp>
      <p:pic>
        <p:nvPicPr>
          <p:cNvPr id="87" name="図 56"/>
          <p:cNvPicPr>
            <a:picLocks noChangeAspect="1"/>
          </p:cNvPicPr>
          <p:nvPr/>
        </p:nvPicPr>
        <p:blipFill>
          <a:blip r:embed="rId4"/>
          <a:srcRect l="7239"/>
          <a:stretch>
            <a:fillRect/>
          </a:stretch>
        </p:blipFill>
        <p:spPr>
          <a:xfrm>
            <a:off x="5494638" y="5986005"/>
            <a:ext cx="1691341" cy="102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13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DocSecurity>0</DocSecurity>
  <PresentationFormat>ユーザー設定</PresentationFormat>
  <Paragraphs>32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Yu Gothic</vt:lpstr>
      <vt:lpstr>Aptos</vt:lpstr>
      <vt:lpstr>Aptos Display</vt:lpstr>
      <vt:lpstr>Arial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武田 一樹</cp:lastModifiedBy>
  <cp:revision>1</cp:revision>
  <dcterms:created xsi:type="dcterms:W3CDTF">2026-08-24T09:24:51Z</dcterms:created>
  <dcterms:modified xsi:type="dcterms:W3CDTF">2026-08-24T09:28:20Z</dcterms:modified>
</cp:coreProperties>
</file>