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9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97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orient="horz" pos="2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99978"/>
    <a:srgbClr val="75614C"/>
    <a:srgbClr val="8EC073"/>
    <a:srgbClr val="F19022"/>
    <a:srgbClr val="F4ECD8"/>
    <a:srgbClr val="1E41A4"/>
    <a:srgbClr val="FFFDCB"/>
    <a:srgbClr val="FFFDE6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8"/>
    <p:restoredTop sz="96246"/>
  </p:normalViewPr>
  <p:slideViewPr>
    <p:cSldViewPr snapToGrid="0">
      <p:cViewPr varScale="1">
        <p:scale>
          <a:sx n="69" d="100"/>
          <a:sy n="69" d="100"/>
        </p:scale>
        <p:origin x="3516" y="66"/>
      </p:cViewPr>
      <p:guideLst>
        <p:guide orient="horz" pos="6497"/>
        <p:guide pos="226"/>
        <p:guide pos="4536"/>
        <p:guide orient="horz" pos="238"/>
      </p:guideLst>
    </p:cSldViewPr>
  </p:slideViewPr>
  <p:notesTextViewPr>
    <p:cViewPr>
      <p:scale>
        <a:sx n="130" d="100"/>
        <a:sy n="130" d="100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D4E4B-CB4F-B346-9F1C-8202CBC4BB12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AF109-397D-EA4C-89D6-4ABEC93ADF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56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ja-JP" sz="1306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対応可能ケア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AF109-397D-EA4C-89D6-4ABEC93ADF6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35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45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15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69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177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76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26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4309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489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985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963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350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017460-5FB7-3047-859A-CBBAAAD397F7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C4901A-52C6-2142-BD91-C16CF15284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011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C71F20E-0BD1-436A-6A57-C21EA47821BD}"/>
              </a:ext>
            </a:extLst>
          </p:cNvPr>
          <p:cNvSpPr txBox="1"/>
          <p:nvPr/>
        </p:nvSpPr>
        <p:spPr>
          <a:xfrm>
            <a:off x="379341" y="399874"/>
            <a:ext cx="689636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2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〇〇〇〇〇〇〇〇訪問看護ステーション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C0B1EC9-40BF-CE35-AA24-4D23A1488310}"/>
              </a:ext>
            </a:extLst>
          </p:cNvPr>
          <p:cNvSpPr/>
          <p:nvPr/>
        </p:nvSpPr>
        <p:spPr>
          <a:xfrm>
            <a:off x="-325" y="9323813"/>
            <a:ext cx="7560000" cy="1368000"/>
          </a:xfrm>
          <a:prstGeom prst="rect">
            <a:avLst/>
          </a:prstGeom>
          <a:solidFill>
            <a:srgbClr val="1E41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C61E3E6-08CA-4383-88B5-D50F03D8B465}"/>
              </a:ext>
            </a:extLst>
          </p:cNvPr>
          <p:cNvSpPr txBox="1"/>
          <p:nvPr/>
        </p:nvSpPr>
        <p:spPr>
          <a:xfrm>
            <a:off x="3909765" y="9558008"/>
            <a:ext cx="1809261" cy="5642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〒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000-0000</a:t>
            </a:r>
          </a:p>
          <a:p>
            <a:pPr>
              <a:spcBef>
                <a:spcPts val="400"/>
              </a:spcBef>
            </a:pP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〇〇都〇〇市〇〇区〇〇町</a:t>
            </a:r>
            <a:endParaRPr kumimoji="1" lang="en-US" altLang="ja-JP" sz="100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spcBef>
                <a:spcPts val="400"/>
              </a:spcBef>
            </a:pP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丁目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番地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000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号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76277BF-E50F-8FF6-BBE8-772EDD413877}"/>
              </a:ext>
            </a:extLst>
          </p:cNvPr>
          <p:cNvSpPr>
            <a:spLocks noChangeAspect="1"/>
          </p:cNvSpPr>
          <p:nvPr/>
        </p:nvSpPr>
        <p:spPr>
          <a:xfrm>
            <a:off x="6299806" y="9508514"/>
            <a:ext cx="900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en-US" altLang="ja-JP" sz="1400" b="1" dirty="0">
                <a:solidFill>
                  <a:schemeClr val="tx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QR</a:t>
            </a:r>
            <a:endParaRPr kumimoji="1" lang="ja-JP" altLang="en-US" sz="1400" b="1">
              <a:solidFill>
                <a:schemeClr val="tx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92F7B2B-103B-EEF4-B2E7-E725F821734A}"/>
              </a:ext>
            </a:extLst>
          </p:cNvPr>
          <p:cNvSpPr txBox="1"/>
          <p:nvPr/>
        </p:nvSpPr>
        <p:spPr>
          <a:xfrm>
            <a:off x="1104692" y="9719804"/>
            <a:ext cx="2789130" cy="523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en-US" altLang="ja-JP" sz="3400" b="1" dirty="0">
                <a:solidFill>
                  <a:schemeClr val="bg1"/>
                </a:solidFill>
              </a:rPr>
              <a:t>000-000-0000</a:t>
            </a:r>
            <a:endParaRPr kumimoji="1" lang="ja-JP" altLang="en-US" sz="3400" b="1">
              <a:solidFill>
                <a:schemeClr val="bg1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2DC007E-4B96-A9F7-6604-838ED6459226}"/>
              </a:ext>
            </a:extLst>
          </p:cNvPr>
          <p:cNvSpPr txBox="1"/>
          <p:nvPr/>
        </p:nvSpPr>
        <p:spPr>
          <a:xfrm>
            <a:off x="4747524" y="10240667"/>
            <a:ext cx="119241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9:00〜18:00(</a:t>
            </a:r>
            <a:r>
              <a:rPr kumimoji="1" lang="ja-JP" altLang="en-US" sz="1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平日</a:t>
            </a:r>
            <a:r>
              <a:rPr kumimoji="1" lang="en-US" altLang="ja-JP" sz="1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)</a:t>
            </a:r>
            <a:endParaRPr kumimoji="1" lang="ja-JP" altLang="en-US" sz="1000" b="1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6525F3B-3E71-2CA4-D4F7-9520E60B6FEC}"/>
              </a:ext>
            </a:extLst>
          </p:cNvPr>
          <p:cNvSpPr txBox="1"/>
          <p:nvPr/>
        </p:nvSpPr>
        <p:spPr>
          <a:xfrm>
            <a:off x="375669" y="9538081"/>
            <a:ext cx="3518152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ja-JP" altLang="en-US" sz="1200" b="1">
                <a:solidFill>
                  <a:schemeClr val="bg1"/>
                </a:solidFill>
              </a:rPr>
              <a:t>いつでもお気軽にお問い合わせください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DFAB996-8814-D6C2-6CCF-9EA9B82DB489}"/>
              </a:ext>
            </a:extLst>
          </p:cNvPr>
          <p:cNvSpPr txBox="1"/>
          <p:nvPr/>
        </p:nvSpPr>
        <p:spPr>
          <a:xfrm>
            <a:off x="604433" y="1512438"/>
            <a:ext cx="6431797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6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医療依存度の高い方から在宅療養・看取りまで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sz="16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幅広くご相談いただけます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C566EC6-EA9A-6899-5937-E1B62F46CD1D}"/>
              </a:ext>
            </a:extLst>
          </p:cNvPr>
          <p:cNvSpPr txBox="1"/>
          <p:nvPr/>
        </p:nvSpPr>
        <p:spPr>
          <a:xfrm>
            <a:off x="359869" y="10221737"/>
            <a:ext cx="351815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kumimoji="1" lang="ja-JP" altLang="en-US" sz="1600" b="1">
                <a:solidFill>
                  <a:schemeClr val="bg1"/>
                </a:solidFill>
              </a:rPr>
              <a:t>〇〇〇〇〇〇〇〇ステーション</a:t>
            </a: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36C4F04B-2457-53F3-2A46-4A940A2A26AA}"/>
              </a:ext>
            </a:extLst>
          </p:cNvPr>
          <p:cNvSpPr/>
          <p:nvPr/>
        </p:nvSpPr>
        <p:spPr>
          <a:xfrm>
            <a:off x="358775" y="9806145"/>
            <a:ext cx="646287" cy="3509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rgbClr val="1E41A4"/>
                </a:solidFill>
              </a:rPr>
              <a:t>TEL</a:t>
            </a:r>
            <a:endParaRPr kumimoji="1" lang="ja-JP" altLang="en-US">
              <a:solidFill>
                <a:srgbClr val="1E41A4"/>
              </a:solidFill>
            </a:endParaRP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51B74D62-4499-9301-E3F3-92C60908F349}"/>
              </a:ext>
            </a:extLst>
          </p:cNvPr>
          <p:cNvSpPr/>
          <p:nvPr/>
        </p:nvSpPr>
        <p:spPr>
          <a:xfrm>
            <a:off x="3922104" y="10200156"/>
            <a:ext cx="748514" cy="2595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>
                <a:solidFill>
                  <a:srgbClr val="1E41A4"/>
                </a:solidFill>
              </a:rPr>
              <a:t>営業時間</a:t>
            </a:r>
            <a:endParaRPr kumimoji="1" lang="ja-JP" altLang="en-US" sz="1000">
              <a:solidFill>
                <a:srgbClr val="1E41A4"/>
              </a:solidFill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47A754B2-979F-48E3-52E4-BF889552AE92}"/>
              </a:ext>
            </a:extLst>
          </p:cNvPr>
          <p:cNvSpPr/>
          <p:nvPr/>
        </p:nvSpPr>
        <p:spPr>
          <a:xfrm>
            <a:off x="358775" y="2236418"/>
            <a:ext cx="6842125" cy="1488551"/>
          </a:xfrm>
          <a:prstGeom prst="roundRect">
            <a:avLst>
              <a:gd name="adj" fmla="val 3432"/>
            </a:avLst>
          </a:prstGeom>
          <a:solidFill>
            <a:schemeClr val="bg1"/>
          </a:solidFill>
          <a:ln>
            <a:solidFill>
              <a:srgbClr val="1E41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片側の 2 つの角を丸めた四角形 10">
            <a:extLst>
              <a:ext uri="{FF2B5EF4-FFF2-40B4-BE49-F238E27FC236}">
                <a16:creationId xmlns:a16="http://schemas.microsoft.com/office/drawing/2014/main" id="{DCD7FA55-4B0A-38F1-9203-181479A96D4B}"/>
              </a:ext>
            </a:extLst>
          </p:cNvPr>
          <p:cNvSpPr/>
          <p:nvPr/>
        </p:nvSpPr>
        <p:spPr>
          <a:xfrm>
            <a:off x="359869" y="2236418"/>
            <a:ext cx="6842125" cy="453351"/>
          </a:xfrm>
          <a:prstGeom prst="round2SameRect">
            <a:avLst>
              <a:gd name="adj1" fmla="val 16328"/>
              <a:gd name="adj2" fmla="val 0"/>
            </a:avLst>
          </a:prstGeom>
          <a:solidFill>
            <a:srgbClr val="1E41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/>
              <a:t>受け入れ体制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6A668E75-98CD-D189-E05A-F40BF5945A6E}"/>
              </a:ext>
            </a:extLst>
          </p:cNvPr>
          <p:cNvSpPr/>
          <p:nvPr/>
        </p:nvSpPr>
        <p:spPr>
          <a:xfrm>
            <a:off x="501994" y="2787527"/>
            <a:ext cx="2112314" cy="373448"/>
          </a:xfrm>
          <a:prstGeom prst="roundRect">
            <a:avLst>
              <a:gd name="adj" fmla="val 8243"/>
            </a:avLst>
          </a:prstGeom>
          <a:solidFill>
            <a:srgbClr val="1E41A4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医療依存度の高い方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447D2D71-8B7C-6372-6AF7-D01D546B534E}"/>
              </a:ext>
            </a:extLst>
          </p:cNvPr>
          <p:cNvSpPr/>
          <p:nvPr/>
        </p:nvSpPr>
        <p:spPr>
          <a:xfrm>
            <a:off x="2724484" y="2787527"/>
            <a:ext cx="2112314" cy="373448"/>
          </a:xfrm>
          <a:prstGeom prst="roundRect">
            <a:avLst>
              <a:gd name="adj" fmla="val 8243"/>
            </a:avLst>
          </a:prstGeom>
          <a:solidFill>
            <a:srgbClr val="1E41A4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退院直後の方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8CA6B83C-7800-5642-176D-7E7D1D37F515}"/>
              </a:ext>
            </a:extLst>
          </p:cNvPr>
          <p:cNvSpPr/>
          <p:nvPr/>
        </p:nvSpPr>
        <p:spPr>
          <a:xfrm>
            <a:off x="4945367" y="2786720"/>
            <a:ext cx="2112314" cy="373448"/>
          </a:xfrm>
          <a:prstGeom prst="roundRect">
            <a:avLst>
              <a:gd name="adj" fmla="val 8243"/>
            </a:avLst>
          </a:prstGeom>
          <a:solidFill>
            <a:srgbClr val="1E41A4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認知症のある方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BAFAD086-FB6F-0739-82BA-F4F1227CC3E9}"/>
              </a:ext>
            </a:extLst>
          </p:cNvPr>
          <p:cNvSpPr/>
          <p:nvPr/>
        </p:nvSpPr>
        <p:spPr>
          <a:xfrm>
            <a:off x="501994" y="3238266"/>
            <a:ext cx="2112314" cy="373448"/>
          </a:xfrm>
          <a:prstGeom prst="roundRect">
            <a:avLst>
              <a:gd name="adj" fmla="val 8243"/>
            </a:avLst>
          </a:prstGeom>
          <a:solidFill>
            <a:srgbClr val="1E41A4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精神疾患のある方</a:t>
            </a:r>
          </a:p>
        </p:txBody>
      </p:sp>
      <p:sp>
        <p:nvSpPr>
          <p:cNvPr id="27" name="角丸四角形 26">
            <a:extLst>
              <a:ext uri="{FF2B5EF4-FFF2-40B4-BE49-F238E27FC236}">
                <a16:creationId xmlns:a16="http://schemas.microsoft.com/office/drawing/2014/main" id="{AFCF083C-3391-8D19-85E6-53510768A8A1}"/>
              </a:ext>
            </a:extLst>
          </p:cNvPr>
          <p:cNvSpPr/>
          <p:nvPr/>
        </p:nvSpPr>
        <p:spPr>
          <a:xfrm>
            <a:off x="2724484" y="3238266"/>
            <a:ext cx="2112314" cy="373448"/>
          </a:xfrm>
          <a:prstGeom prst="roundRect">
            <a:avLst>
              <a:gd name="adj" fmla="val 8243"/>
            </a:avLst>
          </a:prstGeom>
          <a:solidFill>
            <a:srgbClr val="1E41A4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終末期・看取り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FD031948-1A68-08A4-7A3B-69E5A5D8690E}"/>
              </a:ext>
            </a:extLst>
          </p:cNvPr>
          <p:cNvSpPr/>
          <p:nvPr/>
        </p:nvSpPr>
        <p:spPr>
          <a:xfrm>
            <a:off x="4945367" y="3237459"/>
            <a:ext cx="2112314" cy="373448"/>
          </a:xfrm>
          <a:prstGeom prst="roundRect">
            <a:avLst>
              <a:gd name="adj" fmla="val 8243"/>
            </a:avLst>
          </a:prstGeom>
          <a:solidFill>
            <a:srgbClr val="1E41A4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その他相談</a:t>
            </a:r>
          </a:p>
        </p:txBody>
      </p:sp>
      <p:sp>
        <p:nvSpPr>
          <p:cNvPr id="35" name="角丸四角形 34">
            <a:extLst>
              <a:ext uri="{FF2B5EF4-FFF2-40B4-BE49-F238E27FC236}">
                <a16:creationId xmlns:a16="http://schemas.microsoft.com/office/drawing/2014/main" id="{8FCFBADA-9949-DFAB-0263-6268DDFBE03B}"/>
              </a:ext>
            </a:extLst>
          </p:cNvPr>
          <p:cNvSpPr/>
          <p:nvPr/>
        </p:nvSpPr>
        <p:spPr>
          <a:xfrm>
            <a:off x="358775" y="3853165"/>
            <a:ext cx="6842125" cy="1908805"/>
          </a:xfrm>
          <a:prstGeom prst="roundRect">
            <a:avLst>
              <a:gd name="adj" fmla="val 3432"/>
            </a:avLst>
          </a:prstGeom>
          <a:solidFill>
            <a:schemeClr val="bg1"/>
          </a:solidFill>
          <a:ln>
            <a:solidFill>
              <a:srgbClr val="369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片側の 2 つの角を丸めた四角形 36">
            <a:extLst>
              <a:ext uri="{FF2B5EF4-FFF2-40B4-BE49-F238E27FC236}">
                <a16:creationId xmlns:a16="http://schemas.microsoft.com/office/drawing/2014/main" id="{07864015-2F23-D3B7-F4DB-67112E062377}"/>
              </a:ext>
            </a:extLst>
          </p:cNvPr>
          <p:cNvSpPr/>
          <p:nvPr/>
        </p:nvSpPr>
        <p:spPr>
          <a:xfrm>
            <a:off x="357681" y="3845670"/>
            <a:ext cx="6864530" cy="453351"/>
          </a:xfrm>
          <a:prstGeom prst="round2SameRect">
            <a:avLst>
              <a:gd name="adj1" fmla="val 19912"/>
              <a:gd name="adj2" fmla="val 0"/>
            </a:avLst>
          </a:prstGeom>
          <a:solidFill>
            <a:srgbClr val="369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/>
              <a:t>対応可能な医療処置</a:t>
            </a:r>
          </a:p>
        </p:txBody>
      </p:sp>
      <p:sp>
        <p:nvSpPr>
          <p:cNvPr id="39" name="角丸四角形 38">
            <a:extLst>
              <a:ext uri="{FF2B5EF4-FFF2-40B4-BE49-F238E27FC236}">
                <a16:creationId xmlns:a16="http://schemas.microsoft.com/office/drawing/2014/main" id="{07A69B05-8295-B5C3-9C8A-20786988025A}"/>
              </a:ext>
            </a:extLst>
          </p:cNvPr>
          <p:cNvSpPr/>
          <p:nvPr/>
        </p:nvSpPr>
        <p:spPr>
          <a:xfrm>
            <a:off x="501994" y="4427867"/>
            <a:ext cx="2112314" cy="357746"/>
          </a:xfrm>
          <a:prstGeom prst="roundRect">
            <a:avLst>
              <a:gd name="adj" fmla="val 8243"/>
            </a:avLst>
          </a:prstGeom>
          <a:solidFill>
            <a:srgbClr val="3696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点滴</a:t>
            </a:r>
          </a:p>
        </p:txBody>
      </p:sp>
      <p:sp>
        <p:nvSpPr>
          <p:cNvPr id="40" name="角丸四角形 39">
            <a:extLst>
              <a:ext uri="{FF2B5EF4-FFF2-40B4-BE49-F238E27FC236}">
                <a16:creationId xmlns:a16="http://schemas.microsoft.com/office/drawing/2014/main" id="{178D3CB2-6C79-B5F6-5A56-B24EC9A48CD6}"/>
              </a:ext>
            </a:extLst>
          </p:cNvPr>
          <p:cNvSpPr/>
          <p:nvPr/>
        </p:nvSpPr>
        <p:spPr>
          <a:xfrm>
            <a:off x="2724484" y="4427867"/>
            <a:ext cx="2112314" cy="357746"/>
          </a:xfrm>
          <a:prstGeom prst="roundRect">
            <a:avLst>
              <a:gd name="adj" fmla="val 8243"/>
            </a:avLst>
          </a:prstGeom>
          <a:solidFill>
            <a:srgbClr val="3696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褥瘡処置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3EE95370-EA71-07F0-FE10-3CF479D6F078}"/>
              </a:ext>
            </a:extLst>
          </p:cNvPr>
          <p:cNvSpPr/>
          <p:nvPr/>
        </p:nvSpPr>
        <p:spPr>
          <a:xfrm>
            <a:off x="4945367" y="4427060"/>
            <a:ext cx="2112314" cy="357746"/>
          </a:xfrm>
          <a:prstGeom prst="roundRect">
            <a:avLst>
              <a:gd name="adj" fmla="val 8243"/>
            </a:avLst>
          </a:prstGeom>
          <a:solidFill>
            <a:srgbClr val="3696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カテーテル管理</a:t>
            </a:r>
          </a:p>
        </p:txBody>
      </p:sp>
      <p:sp>
        <p:nvSpPr>
          <p:cNvPr id="42" name="角丸四角形 41">
            <a:extLst>
              <a:ext uri="{FF2B5EF4-FFF2-40B4-BE49-F238E27FC236}">
                <a16:creationId xmlns:a16="http://schemas.microsoft.com/office/drawing/2014/main" id="{7A9163B1-EF15-818E-5C8B-42BC6CCA345B}"/>
              </a:ext>
            </a:extLst>
          </p:cNvPr>
          <p:cNvSpPr/>
          <p:nvPr/>
        </p:nvSpPr>
        <p:spPr>
          <a:xfrm>
            <a:off x="501994" y="4858667"/>
            <a:ext cx="2112314" cy="357746"/>
          </a:xfrm>
          <a:prstGeom prst="roundRect">
            <a:avLst>
              <a:gd name="adj" fmla="val 8243"/>
            </a:avLst>
          </a:prstGeom>
          <a:solidFill>
            <a:srgbClr val="3696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ストーマケア</a:t>
            </a:r>
          </a:p>
        </p:txBody>
      </p:sp>
      <p:sp>
        <p:nvSpPr>
          <p:cNvPr id="43" name="角丸四角形 42">
            <a:extLst>
              <a:ext uri="{FF2B5EF4-FFF2-40B4-BE49-F238E27FC236}">
                <a16:creationId xmlns:a16="http://schemas.microsoft.com/office/drawing/2014/main" id="{3D2311C2-7288-9475-6ABD-A70899833DF4}"/>
              </a:ext>
            </a:extLst>
          </p:cNvPr>
          <p:cNvSpPr/>
          <p:nvPr/>
        </p:nvSpPr>
        <p:spPr>
          <a:xfrm>
            <a:off x="2724484" y="4858667"/>
            <a:ext cx="2112314" cy="357746"/>
          </a:xfrm>
          <a:prstGeom prst="roundRect">
            <a:avLst>
              <a:gd name="adj" fmla="val 8243"/>
            </a:avLst>
          </a:prstGeom>
          <a:solidFill>
            <a:srgbClr val="3696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在宅酸素</a:t>
            </a:r>
          </a:p>
        </p:txBody>
      </p:sp>
      <p:sp>
        <p:nvSpPr>
          <p:cNvPr id="46" name="角丸四角形 45">
            <a:extLst>
              <a:ext uri="{FF2B5EF4-FFF2-40B4-BE49-F238E27FC236}">
                <a16:creationId xmlns:a16="http://schemas.microsoft.com/office/drawing/2014/main" id="{B0CE3643-504D-B395-B99F-1D7E6964F056}"/>
              </a:ext>
            </a:extLst>
          </p:cNvPr>
          <p:cNvSpPr/>
          <p:nvPr/>
        </p:nvSpPr>
        <p:spPr>
          <a:xfrm>
            <a:off x="4945367" y="4857860"/>
            <a:ext cx="2112314" cy="357746"/>
          </a:xfrm>
          <a:prstGeom prst="roundRect">
            <a:avLst>
              <a:gd name="adj" fmla="val 8243"/>
            </a:avLst>
          </a:prstGeom>
          <a:solidFill>
            <a:srgbClr val="3696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吸引</a:t>
            </a:r>
          </a:p>
        </p:txBody>
      </p:sp>
      <p:sp>
        <p:nvSpPr>
          <p:cNvPr id="50" name="角丸四角形 49">
            <a:extLst>
              <a:ext uri="{FF2B5EF4-FFF2-40B4-BE49-F238E27FC236}">
                <a16:creationId xmlns:a16="http://schemas.microsoft.com/office/drawing/2014/main" id="{CC996BFD-884C-64A7-073E-03304A3E5BE2}"/>
              </a:ext>
            </a:extLst>
          </p:cNvPr>
          <p:cNvSpPr/>
          <p:nvPr/>
        </p:nvSpPr>
        <p:spPr>
          <a:xfrm>
            <a:off x="501994" y="5299004"/>
            <a:ext cx="2112314" cy="357746"/>
          </a:xfrm>
          <a:prstGeom prst="roundRect">
            <a:avLst>
              <a:gd name="adj" fmla="val 8243"/>
            </a:avLst>
          </a:prstGeom>
          <a:solidFill>
            <a:srgbClr val="3696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胃ろう・経管栄養</a:t>
            </a:r>
          </a:p>
        </p:txBody>
      </p:sp>
      <p:sp>
        <p:nvSpPr>
          <p:cNvPr id="51" name="角丸四角形 50">
            <a:extLst>
              <a:ext uri="{FF2B5EF4-FFF2-40B4-BE49-F238E27FC236}">
                <a16:creationId xmlns:a16="http://schemas.microsoft.com/office/drawing/2014/main" id="{40CC6B21-6511-68D3-84F7-91DD3CB553E7}"/>
              </a:ext>
            </a:extLst>
          </p:cNvPr>
          <p:cNvSpPr/>
          <p:nvPr/>
        </p:nvSpPr>
        <p:spPr>
          <a:xfrm>
            <a:off x="2724484" y="5299004"/>
            <a:ext cx="2112314" cy="357746"/>
          </a:xfrm>
          <a:prstGeom prst="roundRect">
            <a:avLst>
              <a:gd name="adj" fmla="val 8243"/>
            </a:avLst>
          </a:prstGeom>
          <a:solidFill>
            <a:srgbClr val="3696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服薬管理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E773D227-DDE1-64F4-589C-78353722CE99}"/>
              </a:ext>
            </a:extLst>
          </p:cNvPr>
          <p:cNvSpPr txBox="1"/>
          <p:nvPr/>
        </p:nvSpPr>
        <p:spPr>
          <a:xfrm>
            <a:off x="4945367" y="5293810"/>
            <a:ext cx="1944000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kumimoji="1" lang="en-US" altLang="ja-JP" sz="1000" dirty="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※</a:t>
            </a:r>
            <a:r>
              <a:rPr kumimoji="1" lang="ja-JP" altLang="en-US" sz="10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上記以外の医療処置も</a:t>
            </a:r>
            <a:endParaRPr kumimoji="1" lang="en-US" altLang="ja-JP" sz="1000" dirty="0">
              <a:solidFill>
                <a:schemeClr val="bg2">
                  <a:lumMod val="25000"/>
                </a:schemeClr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spcBef>
                <a:spcPts val="400"/>
              </a:spcBef>
            </a:pPr>
            <a:r>
              <a:rPr kumimoji="1" lang="ja-JP" altLang="en-US" sz="1000">
                <a:solidFill>
                  <a:schemeClr val="bg2">
                    <a:lumMod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　ご相談ください</a:t>
            </a:r>
          </a:p>
        </p:txBody>
      </p:sp>
      <p:sp>
        <p:nvSpPr>
          <p:cNvPr id="54" name="角丸四角形 53">
            <a:extLst>
              <a:ext uri="{FF2B5EF4-FFF2-40B4-BE49-F238E27FC236}">
                <a16:creationId xmlns:a16="http://schemas.microsoft.com/office/drawing/2014/main" id="{1E7BC2B9-9D52-D20B-EEF1-8D5D9DFB487F}"/>
              </a:ext>
            </a:extLst>
          </p:cNvPr>
          <p:cNvSpPr/>
          <p:nvPr/>
        </p:nvSpPr>
        <p:spPr>
          <a:xfrm>
            <a:off x="358775" y="7084093"/>
            <a:ext cx="6842125" cy="2093837"/>
          </a:xfrm>
          <a:prstGeom prst="roundRect">
            <a:avLst>
              <a:gd name="adj" fmla="val 3432"/>
            </a:avLst>
          </a:prstGeom>
          <a:solidFill>
            <a:schemeClr val="bg1"/>
          </a:solidFill>
          <a:ln>
            <a:solidFill>
              <a:srgbClr val="BC21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片側の 2 つの角を丸めた四角形 54">
            <a:extLst>
              <a:ext uri="{FF2B5EF4-FFF2-40B4-BE49-F238E27FC236}">
                <a16:creationId xmlns:a16="http://schemas.microsoft.com/office/drawing/2014/main" id="{7B52F622-A7F4-2AB4-9CA1-73190386ABCB}"/>
              </a:ext>
            </a:extLst>
          </p:cNvPr>
          <p:cNvSpPr/>
          <p:nvPr/>
        </p:nvSpPr>
        <p:spPr>
          <a:xfrm>
            <a:off x="357681" y="7083886"/>
            <a:ext cx="6864530" cy="453351"/>
          </a:xfrm>
          <a:prstGeom prst="round2SameRect">
            <a:avLst>
              <a:gd name="adj1" fmla="val 18306"/>
              <a:gd name="adj2" fmla="val 0"/>
            </a:avLst>
          </a:prstGeom>
          <a:solidFill>
            <a:srgbClr val="BC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/>
              <a:t>連携・対応体制</a:t>
            </a:r>
          </a:p>
        </p:txBody>
      </p:sp>
      <p:graphicFrame>
        <p:nvGraphicFramePr>
          <p:cNvPr id="66" name="表 65">
            <a:extLst>
              <a:ext uri="{FF2B5EF4-FFF2-40B4-BE49-F238E27FC236}">
                <a16:creationId xmlns:a16="http://schemas.microsoft.com/office/drawing/2014/main" id="{F3E12E49-3F39-7BA7-1804-C5B1C8888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647052"/>
              </p:ext>
            </p:extLst>
          </p:nvPr>
        </p:nvGraphicFramePr>
        <p:xfrm>
          <a:off x="501994" y="7621120"/>
          <a:ext cx="6534236" cy="146057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66848">
                  <a:extLst>
                    <a:ext uri="{9D8B030D-6E8A-4147-A177-3AD203B41FA5}">
                      <a16:colId xmlns:a16="http://schemas.microsoft.com/office/drawing/2014/main" val="1147149593"/>
                    </a:ext>
                  </a:extLst>
                </a:gridCol>
                <a:gridCol w="3667388">
                  <a:extLst>
                    <a:ext uri="{9D8B030D-6E8A-4147-A177-3AD203B41FA5}">
                      <a16:colId xmlns:a16="http://schemas.microsoft.com/office/drawing/2014/main" val="2009187217"/>
                    </a:ext>
                  </a:extLst>
                </a:gridCol>
              </a:tblGrid>
              <a:tr h="334046">
                <a:tc>
                  <a:txBody>
                    <a:bodyPr/>
                    <a:lstStyle/>
                    <a:p>
                      <a:r>
                        <a:rPr kumimoji="1" lang="ja-JP" altLang="en-US" sz="1200" b="1">
                          <a:solidFill>
                            <a:schemeClr val="tx1"/>
                          </a:solidFill>
                        </a:rPr>
                        <a:t>緊急時の連絡・対応体制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solidFill>
                      <a:srgbClr val="BC212D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>
                          <a:solidFill>
                            <a:schemeClr val="tx1"/>
                          </a:solidFill>
                        </a:rPr>
                        <a:t>24</a:t>
                      </a:r>
                      <a:r>
                        <a:rPr kumimoji="1" lang="ja-JP" altLang="en-US" sz="1000">
                          <a:solidFill>
                            <a:schemeClr val="tx1"/>
                          </a:solidFill>
                        </a:rPr>
                        <a:t>時間 </a:t>
                      </a:r>
                      <a:r>
                        <a:rPr kumimoji="1" lang="en-US" altLang="ja-JP" sz="1000">
                          <a:solidFill>
                            <a:schemeClr val="tx1"/>
                          </a:solidFill>
                        </a:rPr>
                        <a:t>365</a:t>
                      </a:r>
                      <a:r>
                        <a:rPr kumimoji="1" lang="ja-JP" altLang="en-US" sz="1000">
                          <a:solidFill>
                            <a:schemeClr val="tx1"/>
                          </a:solidFill>
                        </a:rPr>
                        <a:t>日、緊急時のご相談や必要な対応が可能です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solidFill>
                      <a:srgbClr val="BC212D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03417"/>
                  </a:ext>
                </a:extLst>
              </a:tr>
              <a:tr h="334046">
                <a:tc>
                  <a:txBody>
                    <a:bodyPr/>
                    <a:lstStyle/>
                    <a:p>
                      <a:r>
                        <a:rPr kumimoji="1" lang="ja-JP" altLang="en-US" sz="1200" b="1">
                          <a:solidFill>
                            <a:schemeClr val="tx1"/>
                          </a:solidFill>
                        </a:rPr>
                        <a:t>主治医・ケアマネジャーとの連携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solidFill>
                      <a:srgbClr val="BC212D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>
                          <a:solidFill>
                            <a:schemeClr val="tx1"/>
                          </a:solidFill>
                        </a:rPr>
                        <a:t>情報共有を密に行い、切れ目のないケアを提供します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solidFill>
                      <a:srgbClr val="BC212D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360626"/>
                  </a:ext>
                </a:extLst>
              </a:tr>
              <a:tr h="367391">
                <a:tc>
                  <a:txBody>
                    <a:bodyPr/>
                    <a:lstStyle/>
                    <a:p>
                      <a:r>
                        <a:rPr kumimoji="1" lang="ja-JP" altLang="en-US" sz="1200" b="1">
                          <a:solidFill>
                            <a:schemeClr val="tx1"/>
                          </a:solidFill>
                        </a:rPr>
                        <a:t>退院前カンファレンスへの参加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solidFill>
                      <a:srgbClr val="BC212D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>
                          <a:solidFill>
                            <a:schemeClr val="tx1"/>
                          </a:solidFill>
                        </a:rPr>
                        <a:t>退院前から関わり、スムーズな在宅</a:t>
                      </a:r>
                    </a:p>
                    <a:p>
                      <a:r>
                        <a:rPr kumimoji="1" lang="ja-JP" altLang="en-US" sz="1000">
                          <a:solidFill>
                            <a:schemeClr val="tx1"/>
                          </a:solidFill>
                        </a:rPr>
                        <a:t>移行を支援します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solidFill>
                      <a:srgbClr val="BC212D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636789"/>
                  </a:ext>
                </a:extLst>
              </a:tr>
              <a:tr h="367391">
                <a:tc>
                  <a:txBody>
                    <a:bodyPr/>
                    <a:lstStyle/>
                    <a:p>
                      <a:r>
                        <a:rPr kumimoji="1" lang="ja-JP" altLang="en-US" sz="1200" b="1">
                          <a:solidFill>
                            <a:schemeClr val="tx1"/>
                          </a:solidFill>
                        </a:rPr>
                        <a:t>訪問可能エリア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solidFill>
                      <a:srgbClr val="BC212D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>
                          <a:solidFill>
                            <a:schemeClr val="tx1"/>
                          </a:solidFill>
                        </a:rPr>
                        <a:t>〇〇市・〇〇市・〇〇区・その他周辺地域</a:t>
                      </a:r>
                    </a:p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</a:rPr>
                        <a:t>※</a:t>
                      </a:r>
                      <a:r>
                        <a:rPr kumimoji="1" lang="ja-JP" altLang="en-US" sz="1000">
                          <a:solidFill>
                            <a:schemeClr val="tx1"/>
                          </a:solidFill>
                        </a:rPr>
                        <a:t>エリア外はご相談ください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solidFill>
                      <a:srgbClr val="BC212D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430652"/>
                  </a:ext>
                </a:extLst>
              </a:tr>
            </a:tbl>
          </a:graphicData>
        </a:graphic>
      </p:graphicFrame>
      <p:sp>
        <p:nvSpPr>
          <p:cNvPr id="69" name="フリーフォーム 68">
            <a:extLst>
              <a:ext uri="{FF2B5EF4-FFF2-40B4-BE49-F238E27FC236}">
                <a16:creationId xmlns:a16="http://schemas.microsoft.com/office/drawing/2014/main" id="{B0EBD88C-5768-8418-ECC4-F08E781AC9BA}"/>
              </a:ext>
            </a:extLst>
          </p:cNvPr>
          <p:cNvSpPr>
            <a:spLocks/>
          </p:cNvSpPr>
          <p:nvPr/>
        </p:nvSpPr>
        <p:spPr>
          <a:xfrm>
            <a:off x="0" y="1"/>
            <a:ext cx="7559675" cy="1347313"/>
          </a:xfrm>
          <a:custGeom>
            <a:avLst/>
            <a:gdLst>
              <a:gd name="csX0" fmla="*/ 0 w 7559675"/>
              <a:gd name="csY0" fmla="*/ 0 h 2688686"/>
              <a:gd name="csX1" fmla="*/ 7559675 w 7559675"/>
              <a:gd name="csY1" fmla="*/ 0 h 2688686"/>
              <a:gd name="csX2" fmla="*/ 7559675 w 7559675"/>
              <a:gd name="csY2" fmla="*/ 1417258 h 2688686"/>
              <a:gd name="csX3" fmla="*/ 7371639 w 7559675"/>
              <a:gd name="csY3" fmla="*/ 1595397 h 2688686"/>
              <a:gd name="csX4" fmla="*/ 3798939 w 7559675"/>
              <a:gd name="csY4" fmla="*/ 2688686 h 2688686"/>
              <a:gd name="csX5" fmla="*/ 10426 w 7559675"/>
              <a:gd name="csY5" fmla="*/ 1390943 h 2688686"/>
              <a:gd name="csX6" fmla="*/ 0 w 7559675"/>
              <a:gd name="csY6" fmla="*/ 1378487 h 26886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7559675" h="2688686">
                <a:moveTo>
                  <a:pt x="0" y="0"/>
                </a:moveTo>
                <a:lnTo>
                  <a:pt x="7559675" y="0"/>
                </a:lnTo>
                <a:lnTo>
                  <a:pt x="7559675" y="1417258"/>
                </a:lnTo>
                <a:lnTo>
                  <a:pt x="7371639" y="1595397"/>
                </a:lnTo>
                <a:cubicBezTo>
                  <a:pt x="6597365" y="2255010"/>
                  <a:pt x="5286149" y="2688686"/>
                  <a:pt x="3798939" y="2688686"/>
                </a:cubicBezTo>
                <a:cubicBezTo>
                  <a:pt x="2163009" y="2688686"/>
                  <a:pt x="740029" y="2163937"/>
                  <a:pt x="10426" y="1390943"/>
                </a:cubicBezTo>
                <a:lnTo>
                  <a:pt x="0" y="1378487"/>
                </a:lnTo>
                <a:close/>
              </a:path>
            </a:pathLst>
          </a:custGeom>
          <a:solidFill>
            <a:srgbClr val="1E41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C7F09365-6680-F38A-96A7-AC018E8284FB}"/>
              </a:ext>
            </a:extLst>
          </p:cNvPr>
          <p:cNvSpPr txBox="1"/>
          <p:nvPr/>
        </p:nvSpPr>
        <p:spPr>
          <a:xfrm>
            <a:off x="379340" y="349075"/>
            <a:ext cx="689636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2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〇〇〇〇〇〇〇〇〇〇〇〇ステーション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66F22BDC-6108-647B-7048-D1FA60768E92}"/>
              </a:ext>
            </a:extLst>
          </p:cNvPr>
          <p:cNvSpPr txBox="1"/>
          <p:nvPr/>
        </p:nvSpPr>
        <p:spPr>
          <a:xfrm>
            <a:off x="375666" y="757595"/>
            <a:ext cx="684654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chemeClr val="bg1"/>
                </a:solidFill>
                <a:effectLst>
                  <a:glow rad="127000">
                    <a:srgbClr val="1E41A4"/>
                  </a:glo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対応可能なケア・受け入れ体制</a:t>
            </a:r>
          </a:p>
        </p:txBody>
      </p:sp>
      <p:sp>
        <p:nvSpPr>
          <p:cNvPr id="74" name="角丸四角形 73">
            <a:extLst>
              <a:ext uri="{FF2B5EF4-FFF2-40B4-BE49-F238E27FC236}">
                <a16:creationId xmlns:a16="http://schemas.microsoft.com/office/drawing/2014/main" id="{F952E154-75D9-81A4-C880-0A9464F0A9D8}"/>
              </a:ext>
            </a:extLst>
          </p:cNvPr>
          <p:cNvSpPr/>
          <p:nvPr/>
        </p:nvSpPr>
        <p:spPr>
          <a:xfrm>
            <a:off x="358775" y="5878348"/>
            <a:ext cx="6842125" cy="1091559"/>
          </a:xfrm>
          <a:prstGeom prst="roundRect">
            <a:avLst>
              <a:gd name="adj" fmla="val 3432"/>
            </a:avLst>
          </a:prstGeom>
          <a:solidFill>
            <a:schemeClr val="bg1"/>
          </a:solidFill>
          <a:ln>
            <a:solidFill>
              <a:srgbClr val="F190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片側の 2 つの角を丸めた四角形 74">
            <a:extLst>
              <a:ext uri="{FF2B5EF4-FFF2-40B4-BE49-F238E27FC236}">
                <a16:creationId xmlns:a16="http://schemas.microsoft.com/office/drawing/2014/main" id="{97E82436-2CA5-21F1-FB02-0116807F1768}"/>
              </a:ext>
            </a:extLst>
          </p:cNvPr>
          <p:cNvSpPr/>
          <p:nvPr/>
        </p:nvSpPr>
        <p:spPr>
          <a:xfrm>
            <a:off x="357681" y="5870853"/>
            <a:ext cx="6864530" cy="453351"/>
          </a:xfrm>
          <a:prstGeom prst="round2SameRect">
            <a:avLst>
              <a:gd name="adj1" fmla="val 13299"/>
              <a:gd name="adj2" fmla="val 0"/>
            </a:avLst>
          </a:prstGeom>
          <a:solidFill>
            <a:srgbClr val="F190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/>
              <a:t>日常生活・リハビリ支援</a:t>
            </a:r>
          </a:p>
        </p:txBody>
      </p:sp>
      <p:sp>
        <p:nvSpPr>
          <p:cNvPr id="76" name="角丸四角形 75">
            <a:extLst>
              <a:ext uri="{FF2B5EF4-FFF2-40B4-BE49-F238E27FC236}">
                <a16:creationId xmlns:a16="http://schemas.microsoft.com/office/drawing/2014/main" id="{AA29D516-A20D-F478-6160-72A1A96FE399}"/>
              </a:ext>
            </a:extLst>
          </p:cNvPr>
          <p:cNvSpPr/>
          <p:nvPr/>
        </p:nvSpPr>
        <p:spPr>
          <a:xfrm>
            <a:off x="501993" y="6424127"/>
            <a:ext cx="1008000" cy="453350"/>
          </a:xfrm>
          <a:prstGeom prst="roundRect">
            <a:avLst>
              <a:gd name="adj" fmla="val 8243"/>
            </a:avLst>
          </a:prstGeom>
          <a:solidFill>
            <a:srgbClr val="F19022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清拭・入浴</a:t>
            </a:r>
          </a:p>
        </p:txBody>
      </p:sp>
      <p:sp>
        <p:nvSpPr>
          <p:cNvPr id="77" name="角丸四角形 76">
            <a:extLst>
              <a:ext uri="{FF2B5EF4-FFF2-40B4-BE49-F238E27FC236}">
                <a16:creationId xmlns:a16="http://schemas.microsoft.com/office/drawing/2014/main" id="{9451BF4B-D2BF-7591-8466-C75DCB364F1D}"/>
              </a:ext>
            </a:extLst>
          </p:cNvPr>
          <p:cNvSpPr/>
          <p:nvPr/>
        </p:nvSpPr>
        <p:spPr>
          <a:xfrm>
            <a:off x="1610597" y="6416352"/>
            <a:ext cx="1008000" cy="453350"/>
          </a:xfrm>
          <a:prstGeom prst="roundRect">
            <a:avLst>
              <a:gd name="adj" fmla="val 8243"/>
            </a:avLst>
          </a:prstGeom>
          <a:solidFill>
            <a:srgbClr val="F19022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排泄</a:t>
            </a:r>
          </a:p>
        </p:txBody>
      </p:sp>
      <p:sp>
        <p:nvSpPr>
          <p:cNvPr id="78" name="角丸四角形 77">
            <a:extLst>
              <a:ext uri="{FF2B5EF4-FFF2-40B4-BE49-F238E27FC236}">
                <a16:creationId xmlns:a16="http://schemas.microsoft.com/office/drawing/2014/main" id="{3A73AED0-5071-4A04-81CA-FB18414504BE}"/>
              </a:ext>
            </a:extLst>
          </p:cNvPr>
          <p:cNvSpPr/>
          <p:nvPr/>
        </p:nvSpPr>
        <p:spPr>
          <a:xfrm>
            <a:off x="2719201" y="6416352"/>
            <a:ext cx="1008000" cy="453350"/>
          </a:xfrm>
          <a:prstGeom prst="roundRect">
            <a:avLst>
              <a:gd name="adj" fmla="val 8243"/>
            </a:avLst>
          </a:prstGeom>
          <a:solidFill>
            <a:srgbClr val="F19022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食事</a:t>
            </a:r>
          </a:p>
        </p:txBody>
      </p:sp>
      <p:sp>
        <p:nvSpPr>
          <p:cNvPr id="79" name="角丸四角形 78">
            <a:extLst>
              <a:ext uri="{FF2B5EF4-FFF2-40B4-BE49-F238E27FC236}">
                <a16:creationId xmlns:a16="http://schemas.microsoft.com/office/drawing/2014/main" id="{B50C1BD3-6623-1BFE-B767-021434FE981E}"/>
              </a:ext>
            </a:extLst>
          </p:cNvPr>
          <p:cNvSpPr/>
          <p:nvPr/>
        </p:nvSpPr>
        <p:spPr>
          <a:xfrm>
            <a:off x="3827805" y="6416352"/>
            <a:ext cx="1008000" cy="453350"/>
          </a:xfrm>
          <a:prstGeom prst="roundRect">
            <a:avLst>
              <a:gd name="adj" fmla="val 8243"/>
            </a:avLst>
          </a:prstGeom>
          <a:solidFill>
            <a:srgbClr val="F19022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移乗・歩行</a:t>
            </a:r>
          </a:p>
        </p:txBody>
      </p:sp>
      <p:sp>
        <p:nvSpPr>
          <p:cNvPr id="80" name="角丸四角形 79">
            <a:extLst>
              <a:ext uri="{FF2B5EF4-FFF2-40B4-BE49-F238E27FC236}">
                <a16:creationId xmlns:a16="http://schemas.microsoft.com/office/drawing/2014/main" id="{D77D641E-BCDD-673F-CE8C-390786C8B920}"/>
              </a:ext>
            </a:extLst>
          </p:cNvPr>
          <p:cNvSpPr/>
          <p:nvPr/>
        </p:nvSpPr>
        <p:spPr>
          <a:xfrm>
            <a:off x="4936409" y="6416352"/>
            <a:ext cx="1008000" cy="453600"/>
          </a:xfrm>
          <a:prstGeom prst="roundRect">
            <a:avLst>
              <a:gd name="adj" fmla="val 8243"/>
            </a:avLst>
          </a:prstGeom>
          <a:solidFill>
            <a:srgbClr val="F19022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リハビリ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支援</a:t>
            </a:r>
          </a:p>
        </p:txBody>
      </p:sp>
      <p:sp>
        <p:nvSpPr>
          <p:cNvPr id="81" name="角丸四角形 80">
            <a:extLst>
              <a:ext uri="{FF2B5EF4-FFF2-40B4-BE49-F238E27FC236}">
                <a16:creationId xmlns:a16="http://schemas.microsoft.com/office/drawing/2014/main" id="{2A443FDD-CCB3-EDEE-8EE5-BD83EAF53338}"/>
              </a:ext>
            </a:extLst>
          </p:cNvPr>
          <p:cNvSpPr/>
          <p:nvPr/>
        </p:nvSpPr>
        <p:spPr>
          <a:xfrm>
            <a:off x="6045014" y="6416352"/>
            <a:ext cx="1008000" cy="453350"/>
          </a:xfrm>
          <a:prstGeom prst="roundRect">
            <a:avLst>
              <a:gd name="adj" fmla="val 8243"/>
            </a:avLst>
          </a:prstGeom>
          <a:solidFill>
            <a:srgbClr val="F19022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ご家族への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pPr algn="ctr">
              <a:spcBef>
                <a:spcPts val="200"/>
              </a:spcBef>
            </a:pPr>
            <a:r>
              <a:rPr kumimoji="1" lang="ja-JP" altLang="en-US" sz="1200" b="1">
                <a:solidFill>
                  <a:schemeClr val="tx1"/>
                </a:solidFill>
              </a:rPr>
              <a:t>介助指導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6E1B1A4-871F-A9DE-6B23-FE9A4832E7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717" b="66870"/>
          <a:stretch>
            <a:fillRect/>
          </a:stretch>
        </p:blipFill>
        <p:spPr>
          <a:xfrm>
            <a:off x="397229" y="1311593"/>
            <a:ext cx="956513" cy="921078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545373ED-993C-944C-4033-942F023899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68" t="2201" r="-4851" b="64669"/>
          <a:stretch>
            <a:fillRect/>
          </a:stretch>
        </p:blipFill>
        <p:spPr>
          <a:xfrm>
            <a:off x="6281747" y="1311593"/>
            <a:ext cx="956513" cy="92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76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2505</TotalTime>
  <Words>221</Words>
  <Application>Microsoft Office PowerPoint</Application>
  <PresentationFormat>ユーザー設定</PresentationFormat>
  <Paragraphs>55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Yu Gothic</vt:lpstr>
      <vt:lpstr>Yu Gothic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理栄 山中</dc:creator>
  <cp:lastModifiedBy>武田 一樹</cp:lastModifiedBy>
  <cp:revision>22</cp:revision>
  <cp:lastPrinted>2026-08-19T05:58:30Z</cp:lastPrinted>
  <dcterms:created xsi:type="dcterms:W3CDTF">2026-07-22T07:14:59Z</dcterms:created>
  <dcterms:modified xsi:type="dcterms:W3CDTF">2026-08-26T04:58:52Z</dcterms:modified>
</cp:coreProperties>
</file>